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76" r:id="rId2"/>
    <p:sldId id="256" r:id="rId3"/>
    <p:sldId id="266" r:id="rId4"/>
    <p:sldId id="277" r:id="rId5"/>
    <p:sldId id="289" r:id="rId6"/>
    <p:sldId id="287" r:id="rId7"/>
    <p:sldId id="290" r:id="rId8"/>
    <p:sldId id="288" r:id="rId9"/>
    <p:sldId id="278" r:id="rId10"/>
    <p:sldId id="283" r:id="rId11"/>
    <p:sldId id="267" r:id="rId12"/>
    <p:sldId id="268" r:id="rId13"/>
    <p:sldId id="285" r:id="rId14"/>
    <p:sldId id="291" r:id="rId15"/>
    <p:sldId id="269" r:id="rId16"/>
    <p:sldId id="270" r:id="rId17"/>
    <p:sldId id="293" r:id="rId18"/>
    <p:sldId id="292" r:id="rId19"/>
    <p:sldId id="264" r:id="rId20"/>
    <p:sldId id="280" r:id="rId21"/>
    <p:sldId id="272" r:id="rId22"/>
    <p:sldId id="279" r:id="rId23"/>
    <p:sldId id="281" r:id="rId24"/>
    <p:sldId id="282" r:id="rId25"/>
    <p:sldId id="284" r:id="rId26"/>
    <p:sldId id="263" r:id="rId27"/>
    <p:sldId id="261" r:id="rId28"/>
  </p:sldIdLst>
  <p:sldSz cx="9144000" cy="6858000" type="screen4x3"/>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6361EA-C4E0-4D48-B35E-4BF66D1B6E79}">
          <p14:sldIdLst>
            <p14:sldId id="276"/>
            <p14:sldId id="256"/>
            <p14:sldId id="266"/>
            <p14:sldId id="277"/>
            <p14:sldId id="289"/>
            <p14:sldId id="287"/>
            <p14:sldId id="290"/>
            <p14:sldId id="288"/>
            <p14:sldId id="278"/>
            <p14:sldId id="283"/>
            <p14:sldId id="267"/>
            <p14:sldId id="268"/>
            <p14:sldId id="285"/>
            <p14:sldId id="291"/>
            <p14:sldId id="269"/>
            <p14:sldId id="270"/>
            <p14:sldId id="293"/>
            <p14:sldId id="292"/>
          </p14:sldIdLst>
        </p14:section>
        <p14:section name="Untitled Section" id="{98EE96E5-BDAF-644D-AE51-EBBE002BEF09}">
          <p14:sldIdLst>
            <p14:sldId id="264"/>
            <p14:sldId id="280"/>
            <p14:sldId id="272"/>
            <p14:sldId id="279"/>
            <p14:sldId id="281"/>
            <p14:sldId id="282"/>
            <p14:sldId id="284"/>
            <p14:sldId id="263"/>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72" autoAdjust="0"/>
    <p:restoredTop sz="85562" autoAdjust="0"/>
  </p:normalViewPr>
  <p:slideViewPr>
    <p:cSldViewPr snapToGrid="0" snapToObjects="1">
      <p:cViewPr varScale="1">
        <p:scale>
          <a:sx n="94" d="100"/>
          <a:sy n="94" d="100"/>
        </p:scale>
        <p:origin x="218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1F0378-F90A-47DE-A579-FF7F489627D2}" type="doc">
      <dgm:prSet loTypeId="urn:microsoft.com/office/officeart/2005/8/layout/chevronAccent+Icon" loCatId="process" qsTypeId="urn:microsoft.com/office/officeart/2005/8/quickstyle/simple1" qsCatId="simple" csTypeId="urn:microsoft.com/office/officeart/2005/8/colors/accent2_2" csCatId="accent2" phldr="1"/>
      <dgm:spPr/>
    </dgm:pt>
    <dgm:pt modelId="{253237BF-B8C4-4919-8BEE-3757A8B70C56}">
      <dgm:prSet phldrT="[Text]" custT="1"/>
      <dgm:spPr/>
      <dgm:t>
        <a:bodyPr/>
        <a:lstStyle/>
        <a:p>
          <a:r>
            <a:rPr lang="en-US" sz="1600" dirty="0"/>
            <a:t>Jan. 1, 2014 Local Marketing</a:t>
          </a:r>
        </a:p>
      </dgm:t>
    </dgm:pt>
    <dgm:pt modelId="{ECD2E901-60AD-48CF-815A-696EDF7E1207}" type="parTrans" cxnId="{CC683FFC-6923-475C-AD25-38A640394D49}">
      <dgm:prSet/>
      <dgm:spPr/>
      <dgm:t>
        <a:bodyPr/>
        <a:lstStyle/>
        <a:p>
          <a:endParaRPr lang="en-US"/>
        </a:p>
      </dgm:t>
    </dgm:pt>
    <dgm:pt modelId="{7FBFD250-3769-4255-97D4-18A452E5EEC0}" type="sibTrans" cxnId="{CC683FFC-6923-475C-AD25-38A640394D49}">
      <dgm:prSet/>
      <dgm:spPr/>
      <dgm:t>
        <a:bodyPr/>
        <a:lstStyle/>
        <a:p>
          <a:endParaRPr lang="en-US"/>
        </a:p>
      </dgm:t>
    </dgm:pt>
    <dgm:pt modelId="{5AC061CE-D97B-4F5D-A23D-64ABE007A28F}">
      <dgm:prSet phldrT="[Text]" custT="1"/>
      <dgm:spPr/>
      <dgm:t>
        <a:bodyPr/>
        <a:lstStyle/>
        <a:p>
          <a:r>
            <a:rPr lang="en-US" sz="1600" dirty="0"/>
            <a:t>Feb. 1 2014 First </a:t>
          </a:r>
          <a:r>
            <a:rPr lang="en-US" sz="1600" dirty="0" err="1"/>
            <a:t>Pharma</a:t>
          </a:r>
          <a:r>
            <a:rPr lang="en-US" sz="1600" dirty="0"/>
            <a:t>-Booth</a:t>
          </a:r>
        </a:p>
      </dgm:t>
    </dgm:pt>
    <dgm:pt modelId="{F55EA26A-B9F0-412E-8A90-B216E6484D7E}" type="parTrans" cxnId="{F9E483DD-6904-475F-B0A8-BCEC9DF3DD1B}">
      <dgm:prSet/>
      <dgm:spPr/>
      <dgm:t>
        <a:bodyPr/>
        <a:lstStyle/>
        <a:p>
          <a:endParaRPr lang="en-US"/>
        </a:p>
      </dgm:t>
    </dgm:pt>
    <dgm:pt modelId="{31C0BAAD-6634-4AB9-81F7-E7D289241498}" type="sibTrans" cxnId="{F9E483DD-6904-475F-B0A8-BCEC9DF3DD1B}">
      <dgm:prSet/>
      <dgm:spPr/>
      <dgm:t>
        <a:bodyPr/>
        <a:lstStyle/>
        <a:p>
          <a:endParaRPr lang="en-US"/>
        </a:p>
      </dgm:t>
    </dgm:pt>
    <dgm:pt modelId="{08176221-6CD7-43E2-A568-6CD1F97D0BD5}">
      <dgm:prSet phldrT="[Text]" custT="1"/>
      <dgm:spPr/>
      <dgm:t>
        <a:bodyPr/>
        <a:lstStyle/>
        <a:p>
          <a:r>
            <a:rPr lang="en-US" sz="1600" dirty="0"/>
            <a:t>July 1, 2014 All  Great Lake Region</a:t>
          </a:r>
        </a:p>
      </dgm:t>
    </dgm:pt>
    <dgm:pt modelId="{26EB2A91-7EBF-4655-8E7C-FD4AC01835AA}" type="parTrans" cxnId="{20D36618-C3C9-4488-BDC8-096E31534BF0}">
      <dgm:prSet/>
      <dgm:spPr/>
      <dgm:t>
        <a:bodyPr/>
        <a:lstStyle/>
        <a:p>
          <a:endParaRPr lang="en-US"/>
        </a:p>
      </dgm:t>
    </dgm:pt>
    <dgm:pt modelId="{FCB01F43-A5C2-414C-AE88-2F8159A3C7AB}" type="sibTrans" cxnId="{20D36618-C3C9-4488-BDC8-096E31534BF0}">
      <dgm:prSet/>
      <dgm:spPr/>
      <dgm:t>
        <a:bodyPr/>
        <a:lstStyle/>
        <a:p>
          <a:endParaRPr lang="en-US"/>
        </a:p>
      </dgm:t>
    </dgm:pt>
    <dgm:pt modelId="{E7180B1D-D67F-4C1B-821D-CDF24320F41E}">
      <dgm:prSet phldrT="[Text]" custT="1"/>
      <dgm:spPr/>
      <dgm:t>
        <a:bodyPr/>
        <a:lstStyle/>
        <a:p>
          <a:r>
            <a:rPr lang="en-US" sz="1600" dirty="0"/>
            <a:t>July 1, 2015 National Implementation</a:t>
          </a:r>
        </a:p>
      </dgm:t>
    </dgm:pt>
    <dgm:pt modelId="{343EEFED-7A60-4027-817E-30902932021F}" type="parTrans" cxnId="{0ACA5E7D-A4B2-4344-BB40-40ECF38D3EC1}">
      <dgm:prSet/>
      <dgm:spPr/>
      <dgm:t>
        <a:bodyPr/>
        <a:lstStyle/>
        <a:p>
          <a:endParaRPr lang="en-US"/>
        </a:p>
      </dgm:t>
    </dgm:pt>
    <dgm:pt modelId="{DCC6621B-D947-4A31-912D-7A635B000528}" type="sibTrans" cxnId="{0ACA5E7D-A4B2-4344-BB40-40ECF38D3EC1}">
      <dgm:prSet/>
      <dgm:spPr/>
      <dgm:t>
        <a:bodyPr/>
        <a:lstStyle/>
        <a:p>
          <a:endParaRPr lang="en-US"/>
        </a:p>
      </dgm:t>
    </dgm:pt>
    <dgm:pt modelId="{C6E81B03-C310-412D-A60B-622044811E2B}" type="pres">
      <dgm:prSet presAssocID="{3A1F0378-F90A-47DE-A579-FF7F489627D2}" presName="Name0" presStyleCnt="0">
        <dgm:presLayoutVars>
          <dgm:dir/>
          <dgm:resizeHandles val="exact"/>
        </dgm:presLayoutVars>
      </dgm:prSet>
      <dgm:spPr/>
    </dgm:pt>
    <dgm:pt modelId="{A034872D-A8F9-4F62-AF16-75310C4E1639}" type="pres">
      <dgm:prSet presAssocID="{253237BF-B8C4-4919-8BEE-3757A8B70C56}" presName="composite" presStyleCnt="0"/>
      <dgm:spPr/>
    </dgm:pt>
    <dgm:pt modelId="{A4CAD874-5D1A-4F2E-ACE9-F654A1F94CCF}" type="pres">
      <dgm:prSet presAssocID="{253237BF-B8C4-4919-8BEE-3757A8B70C56}" presName="bgChev" presStyleLbl="node1" presStyleIdx="0" presStyleCnt="4" custScaleY="152539"/>
      <dgm:spPr/>
    </dgm:pt>
    <dgm:pt modelId="{8FA36A35-4E6A-4448-AB6A-1D04BF693F3E}" type="pres">
      <dgm:prSet presAssocID="{253237BF-B8C4-4919-8BEE-3757A8B70C56}" presName="txNode" presStyleLbl="fgAcc1" presStyleIdx="0" presStyleCnt="4" custScaleY="135810">
        <dgm:presLayoutVars>
          <dgm:bulletEnabled val="1"/>
        </dgm:presLayoutVars>
      </dgm:prSet>
      <dgm:spPr/>
    </dgm:pt>
    <dgm:pt modelId="{763C6CC7-08B1-4743-A1AE-C39A254B0895}" type="pres">
      <dgm:prSet presAssocID="{7FBFD250-3769-4255-97D4-18A452E5EEC0}" presName="compositeSpace" presStyleCnt="0"/>
      <dgm:spPr/>
    </dgm:pt>
    <dgm:pt modelId="{F74E23AC-6287-44D3-9C71-202D2A5A9EF4}" type="pres">
      <dgm:prSet presAssocID="{5AC061CE-D97B-4F5D-A23D-64ABE007A28F}" presName="composite" presStyleCnt="0"/>
      <dgm:spPr/>
    </dgm:pt>
    <dgm:pt modelId="{45A4C3B7-25F7-4D47-A618-078C7975F119}" type="pres">
      <dgm:prSet presAssocID="{5AC061CE-D97B-4F5D-A23D-64ABE007A28F}" presName="bgChev" presStyleLbl="node1" presStyleIdx="1" presStyleCnt="4" custScaleY="152539"/>
      <dgm:spPr/>
    </dgm:pt>
    <dgm:pt modelId="{EBB1A40D-C9ED-4826-B954-0EBBD3DA59D7}" type="pres">
      <dgm:prSet presAssocID="{5AC061CE-D97B-4F5D-A23D-64ABE007A28F}" presName="txNode" presStyleLbl="fgAcc1" presStyleIdx="1" presStyleCnt="4" custScaleX="113636" custScaleY="156011">
        <dgm:presLayoutVars>
          <dgm:bulletEnabled val="1"/>
        </dgm:presLayoutVars>
      </dgm:prSet>
      <dgm:spPr/>
    </dgm:pt>
    <dgm:pt modelId="{1CE7A411-EC0B-409C-9299-7C3159BE09F0}" type="pres">
      <dgm:prSet presAssocID="{31C0BAAD-6634-4AB9-81F7-E7D289241498}" presName="compositeSpace" presStyleCnt="0"/>
      <dgm:spPr/>
    </dgm:pt>
    <dgm:pt modelId="{8DCF3C0C-FFEB-4542-B328-A4EDE935105D}" type="pres">
      <dgm:prSet presAssocID="{08176221-6CD7-43E2-A568-6CD1F97D0BD5}" presName="composite" presStyleCnt="0"/>
      <dgm:spPr/>
    </dgm:pt>
    <dgm:pt modelId="{499BE950-25D2-4E59-ADED-A959A385922A}" type="pres">
      <dgm:prSet presAssocID="{08176221-6CD7-43E2-A568-6CD1F97D0BD5}" presName="bgChev" presStyleLbl="node1" presStyleIdx="2" presStyleCnt="4" custScaleY="152539"/>
      <dgm:spPr/>
    </dgm:pt>
    <dgm:pt modelId="{D5550D3A-4B74-41F6-861F-0271E29B2430}" type="pres">
      <dgm:prSet presAssocID="{08176221-6CD7-43E2-A568-6CD1F97D0BD5}" presName="txNode" presStyleLbl="fgAcc1" presStyleIdx="2" presStyleCnt="4" custScaleX="112910" custScaleY="144175">
        <dgm:presLayoutVars>
          <dgm:bulletEnabled val="1"/>
        </dgm:presLayoutVars>
      </dgm:prSet>
      <dgm:spPr/>
    </dgm:pt>
    <dgm:pt modelId="{DBE65AC5-A076-4869-8E20-5FD882C79AE9}" type="pres">
      <dgm:prSet presAssocID="{FCB01F43-A5C2-414C-AE88-2F8159A3C7AB}" presName="compositeSpace" presStyleCnt="0"/>
      <dgm:spPr/>
    </dgm:pt>
    <dgm:pt modelId="{7483ED66-501F-487C-A13E-6A1108AE3E80}" type="pres">
      <dgm:prSet presAssocID="{E7180B1D-D67F-4C1B-821D-CDF24320F41E}" presName="composite" presStyleCnt="0"/>
      <dgm:spPr/>
    </dgm:pt>
    <dgm:pt modelId="{50C6B3ED-BDCF-4E4B-9749-FADC105901B8}" type="pres">
      <dgm:prSet presAssocID="{E7180B1D-D67F-4C1B-821D-CDF24320F41E}" presName="bgChev" presStyleLbl="node1" presStyleIdx="3" presStyleCnt="4" custScaleY="174965"/>
      <dgm:spPr/>
    </dgm:pt>
    <dgm:pt modelId="{BB72A315-65EB-4E8A-8825-F51E743D104E}" type="pres">
      <dgm:prSet presAssocID="{E7180B1D-D67F-4C1B-821D-CDF24320F41E}" presName="txNode" presStyleLbl="fgAcc1" presStyleIdx="3" presStyleCnt="4" custScaleX="141459" custScaleY="116748" custLinFactNeighborX="77" custLinFactNeighborY="361">
        <dgm:presLayoutVars>
          <dgm:bulletEnabled val="1"/>
        </dgm:presLayoutVars>
      </dgm:prSet>
      <dgm:spPr/>
    </dgm:pt>
  </dgm:ptLst>
  <dgm:cxnLst>
    <dgm:cxn modelId="{20D36618-C3C9-4488-BDC8-096E31534BF0}" srcId="{3A1F0378-F90A-47DE-A579-FF7F489627D2}" destId="{08176221-6CD7-43E2-A568-6CD1F97D0BD5}" srcOrd="2" destOrd="0" parTransId="{26EB2A91-7EBF-4655-8E7C-FD4AC01835AA}" sibTransId="{FCB01F43-A5C2-414C-AE88-2F8159A3C7AB}"/>
    <dgm:cxn modelId="{AC1FBB42-1B0D-452C-9014-4165135E73C5}" type="presOf" srcId="{253237BF-B8C4-4919-8BEE-3757A8B70C56}" destId="{8FA36A35-4E6A-4448-AB6A-1D04BF693F3E}" srcOrd="0" destOrd="0" presId="urn:microsoft.com/office/officeart/2005/8/layout/chevronAccent+Icon"/>
    <dgm:cxn modelId="{ABE0B976-5653-439A-BFD3-34854931EF4F}" type="presOf" srcId="{3A1F0378-F90A-47DE-A579-FF7F489627D2}" destId="{C6E81B03-C310-412D-A60B-622044811E2B}" srcOrd="0" destOrd="0" presId="urn:microsoft.com/office/officeart/2005/8/layout/chevronAccent+Icon"/>
    <dgm:cxn modelId="{0ACA5E7D-A4B2-4344-BB40-40ECF38D3EC1}" srcId="{3A1F0378-F90A-47DE-A579-FF7F489627D2}" destId="{E7180B1D-D67F-4C1B-821D-CDF24320F41E}" srcOrd="3" destOrd="0" parTransId="{343EEFED-7A60-4027-817E-30902932021F}" sibTransId="{DCC6621B-D947-4A31-912D-7A635B000528}"/>
    <dgm:cxn modelId="{5FBAA0BA-E292-443C-AD1A-993C2C6020A4}" type="presOf" srcId="{5AC061CE-D97B-4F5D-A23D-64ABE007A28F}" destId="{EBB1A40D-C9ED-4826-B954-0EBBD3DA59D7}" srcOrd="0" destOrd="0" presId="urn:microsoft.com/office/officeart/2005/8/layout/chevronAccent+Icon"/>
    <dgm:cxn modelId="{F9E483DD-6904-475F-B0A8-BCEC9DF3DD1B}" srcId="{3A1F0378-F90A-47DE-A579-FF7F489627D2}" destId="{5AC061CE-D97B-4F5D-A23D-64ABE007A28F}" srcOrd="1" destOrd="0" parTransId="{F55EA26A-B9F0-412E-8A90-B216E6484D7E}" sibTransId="{31C0BAAD-6634-4AB9-81F7-E7D289241498}"/>
    <dgm:cxn modelId="{FC26FFED-BCB5-4712-9B90-B8B23F2B7153}" type="presOf" srcId="{E7180B1D-D67F-4C1B-821D-CDF24320F41E}" destId="{BB72A315-65EB-4E8A-8825-F51E743D104E}" srcOrd="0" destOrd="0" presId="urn:microsoft.com/office/officeart/2005/8/layout/chevronAccent+Icon"/>
    <dgm:cxn modelId="{FF53A2F7-17D5-4340-8D19-F30A4FC514CC}" type="presOf" srcId="{08176221-6CD7-43E2-A568-6CD1F97D0BD5}" destId="{D5550D3A-4B74-41F6-861F-0271E29B2430}" srcOrd="0" destOrd="0" presId="urn:microsoft.com/office/officeart/2005/8/layout/chevronAccent+Icon"/>
    <dgm:cxn modelId="{CC683FFC-6923-475C-AD25-38A640394D49}" srcId="{3A1F0378-F90A-47DE-A579-FF7F489627D2}" destId="{253237BF-B8C4-4919-8BEE-3757A8B70C56}" srcOrd="0" destOrd="0" parTransId="{ECD2E901-60AD-48CF-815A-696EDF7E1207}" sibTransId="{7FBFD250-3769-4255-97D4-18A452E5EEC0}"/>
    <dgm:cxn modelId="{21023977-FB45-454E-B847-C91CC0C67971}" type="presParOf" srcId="{C6E81B03-C310-412D-A60B-622044811E2B}" destId="{A034872D-A8F9-4F62-AF16-75310C4E1639}" srcOrd="0" destOrd="0" presId="urn:microsoft.com/office/officeart/2005/8/layout/chevronAccent+Icon"/>
    <dgm:cxn modelId="{C80841BD-530F-4CBE-B26B-8B25FA1F48BC}" type="presParOf" srcId="{A034872D-A8F9-4F62-AF16-75310C4E1639}" destId="{A4CAD874-5D1A-4F2E-ACE9-F654A1F94CCF}" srcOrd="0" destOrd="0" presId="urn:microsoft.com/office/officeart/2005/8/layout/chevronAccent+Icon"/>
    <dgm:cxn modelId="{41017229-935B-4D24-BA8F-269D80F30CEE}" type="presParOf" srcId="{A034872D-A8F9-4F62-AF16-75310C4E1639}" destId="{8FA36A35-4E6A-4448-AB6A-1D04BF693F3E}" srcOrd="1" destOrd="0" presId="urn:microsoft.com/office/officeart/2005/8/layout/chevronAccent+Icon"/>
    <dgm:cxn modelId="{F4045ADB-2C25-47A7-A6B9-78EC721EDB8E}" type="presParOf" srcId="{C6E81B03-C310-412D-A60B-622044811E2B}" destId="{763C6CC7-08B1-4743-A1AE-C39A254B0895}" srcOrd="1" destOrd="0" presId="urn:microsoft.com/office/officeart/2005/8/layout/chevronAccent+Icon"/>
    <dgm:cxn modelId="{FC6A88D3-41E7-421F-9FF9-9E8F110AA37D}" type="presParOf" srcId="{C6E81B03-C310-412D-A60B-622044811E2B}" destId="{F74E23AC-6287-44D3-9C71-202D2A5A9EF4}" srcOrd="2" destOrd="0" presId="urn:microsoft.com/office/officeart/2005/8/layout/chevronAccent+Icon"/>
    <dgm:cxn modelId="{042D33CC-613A-4DE4-A08B-CC8EFA7EE8E4}" type="presParOf" srcId="{F74E23AC-6287-44D3-9C71-202D2A5A9EF4}" destId="{45A4C3B7-25F7-4D47-A618-078C7975F119}" srcOrd="0" destOrd="0" presId="urn:microsoft.com/office/officeart/2005/8/layout/chevronAccent+Icon"/>
    <dgm:cxn modelId="{AC03B98D-3E09-44AB-9702-39BFF76450D4}" type="presParOf" srcId="{F74E23AC-6287-44D3-9C71-202D2A5A9EF4}" destId="{EBB1A40D-C9ED-4826-B954-0EBBD3DA59D7}" srcOrd="1" destOrd="0" presId="urn:microsoft.com/office/officeart/2005/8/layout/chevronAccent+Icon"/>
    <dgm:cxn modelId="{4A153645-8B5A-4D8E-B282-9C5DC87E78CB}" type="presParOf" srcId="{C6E81B03-C310-412D-A60B-622044811E2B}" destId="{1CE7A411-EC0B-409C-9299-7C3159BE09F0}" srcOrd="3" destOrd="0" presId="urn:microsoft.com/office/officeart/2005/8/layout/chevronAccent+Icon"/>
    <dgm:cxn modelId="{F426B3D9-1206-42B9-9DCE-4DEFC8C762AE}" type="presParOf" srcId="{C6E81B03-C310-412D-A60B-622044811E2B}" destId="{8DCF3C0C-FFEB-4542-B328-A4EDE935105D}" srcOrd="4" destOrd="0" presId="urn:microsoft.com/office/officeart/2005/8/layout/chevronAccent+Icon"/>
    <dgm:cxn modelId="{AEA11A9F-CA01-4F42-9D5F-3CDD29FD7DAC}" type="presParOf" srcId="{8DCF3C0C-FFEB-4542-B328-A4EDE935105D}" destId="{499BE950-25D2-4E59-ADED-A959A385922A}" srcOrd="0" destOrd="0" presId="urn:microsoft.com/office/officeart/2005/8/layout/chevronAccent+Icon"/>
    <dgm:cxn modelId="{98859F7C-E54E-4D15-8703-695383A875D3}" type="presParOf" srcId="{8DCF3C0C-FFEB-4542-B328-A4EDE935105D}" destId="{D5550D3A-4B74-41F6-861F-0271E29B2430}" srcOrd="1" destOrd="0" presId="urn:microsoft.com/office/officeart/2005/8/layout/chevronAccent+Icon"/>
    <dgm:cxn modelId="{E4AB4E6E-8E35-47B5-BEB1-F41D89EBEC4B}" type="presParOf" srcId="{C6E81B03-C310-412D-A60B-622044811E2B}" destId="{DBE65AC5-A076-4869-8E20-5FD882C79AE9}" srcOrd="5" destOrd="0" presId="urn:microsoft.com/office/officeart/2005/8/layout/chevronAccent+Icon"/>
    <dgm:cxn modelId="{764F525F-4D8F-49CB-88C2-7F51E6CF4572}" type="presParOf" srcId="{C6E81B03-C310-412D-A60B-622044811E2B}" destId="{7483ED66-501F-487C-A13E-6A1108AE3E80}" srcOrd="6" destOrd="0" presId="urn:microsoft.com/office/officeart/2005/8/layout/chevronAccent+Icon"/>
    <dgm:cxn modelId="{5752A48D-5D26-4A83-A049-852EF3542772}" type="presParOf" srcId="{7483ED66-501F-487C-A13E-6A1108AE3E80}" destId="{50C6B3ED-BDCF-4E4B-9749-FADC105901B8}" srcOrd="0" destOrd="0" presId="urn:microsoft.com/office/officeart/2005/8/layout/chevronAccent+Icon"/>
    <dgm:cxn modelId="{0A4EC5AE-8064-4434-AD35-77251C4B71A6}" type="presParOf" srcId="{7483ED66-501F-487C-A13E-6A1108AE3E80}" destId="{BB72A315-65EB-4E8A-8825-F51E743D104E}"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AD874-5D1A-4F2E-ACE9-F654A1F94CCF}">
      <dsp:nvSpPr>
        <dsp:cNvPr id="0" name=""/>
        <dsp:cNvSpPr/>
      </dsp:nvSpPr>
      <dsp:spPr>
        <a:xfrm>
          <a:off x="1016" y="1519492"/>
          <a:ext cx="1569668" cy="924221"/>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36A35-4E6A-4448-AB6A-1D04BF693F3E}">
      <dsp:nvSpPr>
        <dsp:cNvPr id="0" name=""/>
        <dsp:cNvSpPr/>
      </dsp:nvSpPr>
      <dsp:spPr>
        <a:xfrm>
          <a:off x="419594" y="1721645"/>
          <a:ext cx="1325498" cy="82286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Jan. 1, 2014 Local Marketing</a:t>
          </a:r>
        </a:p>
      </dsp:txBody>
      <dsp:txXfrm>
        <a:off x="443695" y="1745746"/>
        <a:ext cx="1277296" cy="774660"/>
      </dsp:txXfrm>
    </dsp:sp>
    <dsp:sp modelId="{45A4C3B7-25F7-4D47-A618-078C7975F119}">
      <dsp:nvSpPr>
        <dsp:cNvPr id="0" name=""/>
        <dsp:cNvSpPr/>
      </dsp:nvSpPr>
      <dsp:spPr>
        <a:xfrm>
          <a:off x="1793926" y="1488893"/>
          <a:ext cx="1569668" cy="924221"/>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B1A40D-C9ED-4826-B954-0EBBD3DA59D7}">
      <dsp:nvSpPr>
        <dsp:cNvPr id="0" name=""/>
        <dsp:cNvSpPr/>
      </dsp:nvSpPr>
      <dsp:spPr>
        <a:xfrm>
          <a:off x="2122132" y="1629848"/>
          <a:ext cx="1506243" cy="94525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Feb. 1 2014 First </a:t>
          </a:r>
          <a:r>
            <a:rPr lang="en-US" sz="1600" kern="1200" dirty="0" err="1"/>
            <a:t>Pharma</a:t>
          </a:r>
          <a:r>
            <a:rPr lang="en-US" sz="1600" kern="1200" dirty="0"/>
            <a:t>-Booth</a:t>
          </a:r>
        </a:p>
      </dsp:txBody>
      <dsp:txXfrm>
        <a:off x="2149818" y="1657534"/>
        <a:ext cx="1450871" cy="889886"/>
      </dsp:txXfrm>
    </dsp:sp>
    <dsp:sp modelId="{499BE950-25D2-4E59-ADED-A959A385922A}">
      <dsp:nvSpPr>
        <dsp:cNvPr id="0" name=""/>
        <dsp:cNvSpPr/>
      </dsp:nvSpPr>
      <dsp:spPr>
        <a:xfrm>
          <a:off x="3677210" y="1506821"/>
          <a:ext cx="1569668" cy="924221"/>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550D3A-4B74-41F6-861F-0271E29B2430}">
      <dsp:nvSpPr>
        <dsp:cNvPr id="0" name=""/>
        <dsp:cNvSpPr/>
      </dsp:nvSpPr>
      <dsp:spPr>
        <a:xfrm>
          <a:off x="4010227" y="1683633"/>
          <a:ext cx="1496620" cy="873545"/>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July 1, 2014 All  Great Lake Region</a:t>
          </a:r>
        </a:p>
      </dsp:txBody>
      <dsp:txXfrm>
        <a:off x="4035812" y="1709218"/>
        <a:ext cx="1445450" cy="822375"/>
      </dsp:txXfrm>
    </dsp:sp>
    <dsp:sp modelId="{50C6B3ED-BDCF-4E4B-9749-FADC105901B8}">
      <dsp:nvSpPr>
        <dsp:cNvPr id="0" name=""/>
        <dsp:cNvSpPr/>
      </dsp:nvSpPr>
      <dsp:spPr>
        <a:xfrm>
          <a:off x="5555681" y="1501950"/>
          <a:ext cx="1569668" cy="1060099"/>
        </a:xfrm>
        <a:prstGeom prst="chevron">
          <a:avLst>
            <a:gd name="adj" fmla="val 4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72A315-65EB-4E8A-8825-F51E743D104E}">
      <dsp:nvSpPr>
        <dsp:cNvPr id="0" name=""/>
        <dsp:cNvSpPr/>
      </dsp:nvSpPr>
      <dsp:spPr>
        <a:xfrm>
          <a:off x="5700507" y="1831976"/>
          <a:ext cx="1875036" cy="70736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July 1, 2015 National Implementation</a:t>
          </a:r>
        </a:p>
      </dsp:txBody>
      <dsp:txXfrm>
        <a:off x="5721225" y="1852694"/>
        <a:ext cx="1833600" cy="6659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19F063-E944-004C-9E22-744F2750F16D}" type="datetimeFigureOut">
              <a:rPr lang="en-US" smtClean="0"/>
              <a:t>10/8/2017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E44FAD-7D63-6044-A85D-05B6F138B28C}" type="slidenum">
              <a:rPr lang="en-US" smtClean="0"/>
              <a:t>‹#›</a:t>
            </a:fld>
            <a:endParaRPr lang="en-US"/>
          </a:p>
        </p:txBody>
      </p:sp>
    </p:spTree>
    <p:extLst>
      <p:ext uri="{BB962C8B-B14F-4D97-AF65-F5344CB8AC3E}">
        <p14:creationId xmlns:p14="http://schemas.microsoft.com/office/powerpoint/2010/main" val="12870956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CLARE!</a:t>
            </a:r>
          </a:p>
          <a:p>
            <a:r>
              <a:rPr lang="en-US" sz="1200" kern="1200" dirty="0">
                <a:solidFill>
                  <a:schemeClr val="tx1"/>
                </a:solidFill>
                <a:effectLst/>
                <a:latin typeface="+mn-lt"/>
                <a:ea typeface="+mn-ea"/>
                <a:cs typeface="+mn-cs"/>
              </a:rPr>
              <a:t>Company logo/Target logo</a:t>
            </a:r>
            <a:r>
              <a:rPr lang="en-US" dirty="0">
                <a:effectLst/>
              </a:rPr>
              <a:t> </a:t>
            </a:r>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1</a:t>
            </a:fld>
            <a:endParaRPr lang="en-US"/>
          </a:p>
        </p:txBody>
      </p:sp>
    </p:spTree>
    <p:extLst>
      <p:ext uri="{BB962C8B-B14F-4D97-AF65-F5344CB8AC3E}">
        <p14:creationId xmlns:p14="http://schemas.microsoft.com/office/powerpoint/2010/main" val="326178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EVAN!</a:t>
            </a:r>
          </a:p>
          <a:p>
            <a:r>
              <a:rPr lang="en-US" dirty="0"/>
              <a:t>All hate waiting in line,</a:t>
            </a:r>
            <a:r>
              <a:rPr lang="en-US" baseline="0" dirty="0"/>
              <a:t> wasting time and money</a:t>
            </a:r>
          </a:p>
          <a:p>
            <a:pPr rtl="0"/>
            <a:r>
              <a:rPr lang="en-US" sz="1200" kern="1200" dirty="0">
                <a:solidFill>
                  <a:schemeClr val="tx1"/>
                </a:solidFill>
                <a:effectLst/>
                <a:latin typeface="+mn-lt"/>
                <a:ea typeface="+mn-ea"/>
                <a:cs typeface="+mn-cs"/>
              </a:rPr>
              <a:t>Essentials of Practical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Management Science estimated that Americans wait in line for 37 billion hours per year </a:t>
            </a:r>
          </a:p>
          <a:p>
            <a:r>
              <a:rPr lang="en-US" baseline="0" dirty="0"/>
              <a:t>Major problem in pharmacy departments across the country</a:t>
            </a:r>
            <a:endParaRPr lang="en-US" dirty="0"/>
          </a:p>
          <a:p>
            <a:pPr rtl="0"/>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10</a:t>
            </a:fld>
            <a:endParaRPr lang="en-US"/>
          </a:p>
        </p:txBody>
      </p:sp>
    </p:spTree>
    <p:extLst>
      <p:ext uri="{BB962C8B-B14F-4D97-AF65-F5344CB8AC3E}">
        <p14:creationId xmlns:p14="http://schemas.microsoft.com/office/powerpoint/2010/main" val="409716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EVAN! (</a:t>
            </a:r>
            <a:r>
              <a:rPr lang="en-US" sz="1200" kern="1200" dirty="0" err="1">
                <a:solidFill>
                  <a:schemeClr val="tx1"/>
                </a:solidFill>
                <a:effectLst/>
                <a:latin typeface="+mn-lt"/>
                <a:ea typeface="+mn-ea"/>
                <a:cs typeface="+mn-cs"/>
              </a:rPr>
              <a:t>pharma</a:t>
            </a:r>
            <a:r>
              <a:rPr lang="en-US" sz="1200" kern="1200" dirty="0">
                <a:solidFill>
                  <a:schemeClr val="tx1"/>
                </a:solidFill>
                <a:effectLst/>
                <a:latin typeface="+mn-lt"/>
                <a:ea typeface="+mn-ea"/>
                <a:cs typeface="+mn-cs"/>
              </a:rPr>
              <a:t>-booth photo should go here…)</a:t>
            </a:r>
          </a:p>
          <a:p>
            <a:pPr lvl="0"/>
            <a:r>
              <a:rPr lang="en-US" sz="1200" kern="1200" dirty="0">
                <a:solidFill>
                  <a:schemeClr val="tx1"/>
                </a:solidFill>
                <a:effectLst/>
                <a:latin typeface="+mn-lt"/>
                <a:ea typeface="+mn-ea"/>
                <a:cs typeface="+mn-cs"/>
              </a:rPr>
              <a:t>Old: face-to-face pharmacy technician (high quality customer service)</a:t>
            </a:r>
          </a:p>
          <a:p>
            <a:pPr lvl="0"/>
            <a:r>
              <a:rPr lang="en-US" sz="1200" kern="1200" dirty="0">
                <a:solidFill>
                  <a:schemeClr val="tx1"/>
                </a:solidFill>
                <a:effectLst/>
                <a:latin typeface="+mn-lt"/>
                <a:ea typeface="+mn-ea"/>
                <a:cs typeface="+mn-cs"/>
              </a:rPr>
              <a:t>Current: product exposure/marketing campaign (multi-task, in-store traffic)</a:t>
            </a:r>
          </a:p>
          <a:p>
            <a:pPr lvl="0"/>
            <a:r>
              <a:rPr lang="en-US" sz="1200" kern="1200" dirty="0">
                <a:solidFill>
                  <a:schemeClr val="tx1"/>
                </a:solidFill>
                <a:effectLst/>
                <a:latin typeface="+mn-lt"/>
                <a:ea typeface="+mn-ea"/>
                <a:cs typeface="+mn-cs"/>
              </a:rPr>
              <a:t>New: technology (</a:t>
            </a:r>
            <a:r>
              <a:rPr lang="en-US" sz="1200" kern="1200" dirty="0" err="1">
                <a:solidFill>
                  <a:schemeClr val="tx1"/>
                </a:solidFill>
                <a:effectLst/>
                <a:latin typeface="+mn-lt"/>
                <a:ea typeface="+mn-ea"/>
                <a:cs typeface="+mn-cs"/>
              </a:rPr>
              <a:t>iPads</a:t>
            </a:r>
            <a:r>
              <a:rPr lang="en-US" sz="1200" kern="1200" dirty="0">
                <a:solidFill>
                  <a:schemeClr val="tx1"/>
                </a:solidFill>
                <a:effectLst/>
                <a:latin typeface="+mn-lt"/>
                <a:ea typeface="+mn-ea"/>
                <a:cs typeface="+mn-cs"/>
              </a:rPr>
              <a:t>, buzzers, convenience)</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11</a:t>
            </a:fld>
            <a:endParaRPr lang="en-US"/>
          </a:p>
        </p:txBody>
      </p:sp>
    </p:spTree>
    <p:extLst>
      <p:ext uri="{BB962C8B-B14F-4D97-AF65-F5344CB8AC3E}">
        <p14:creationId xmlns:p14="http://schemas.microsoft.com/office/powerpoint/2010/main" val="357647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BOBBY!</a:t>
            </a:r>
          </a:p>
          <a:p>
            <a:r>
              <a:rPr lang="en-US" sz="1200" kern="1200" dirty="0">
                <a:solidFill>
                  <a:schemeClr val="tx1"/>
                </a:solidFill>
                <a:effectLst/>
                <a:latin typeface="+mn-lt"/>
                <a:ea typeface="+mn-ea"/>
                <a:cs typeface="+mn-cs"/>
              </a:rPr>
              <a:t>Solving</a:t>
            </a:r>
            <a:r>
              <a:rPr lang="en-US" sz="1200" kern="1200" baseline="0" dirty="0">
                <a:solidFill>
                  <a:schemeClr val="tx1"/>
                </a:solidFill>
                <a:effectLst/>
                <a:latin typeface="+mn-lt"/>
                <a:ea typeface="+mn-ea"/>
                <a:cs typeface="+mn-cs"/>
              </a:rPr>
              <a:t> Target Pharmacy’s problem of convenience for each type of guest </a:t>
            </a:r>
          </a:p>
          <a:p>
            <a:r>
              <a:rPr lang="en-US" sz="1200" kern="1200" baseline="0" dirty="0">
                <a:solidFill>
                  <a:schemeClr val="tx1"/>
                </a:solidFill>
                <a:effectLst/>
                <a:latin typeface="+mn-lt"/>
                <a:ea typeface="+mn-ea"/>
                <a:cs typeface="+mn-cs"/>
              </a:rPr>
              <a:t>-technology</a:t>
            </a:r>
          </a:p>
          <a:p>
            <a:r>
              <a:rPr lang="en-US" sz="1200" kern="1200" baseline="0" dirty="0">
                <a:solidFill>
                  <a:schemeClr val="tx1"/>
                </a:solidFill>
                <a:effectLst/>
                <a:latin typeface="+mn-lt"/>
                <a:ea typeface="+mn-ea"/>
                <a:cs typeface="+mn-cs"/>
              </a:rPr>
              <a:t>-high quality face-to-face customer service </a:t>
            </a:r>
          </a:p>
          <a:p>
            <a:r>
              <a:rPr lang="en-US" sz="1200" kern="1200" baseline="0" dirty="0">
                <a:solidFill>
                  <a:schemeClr val="tx1"/>
                </a:solidFill>
                <a:effectLst/>
                <a:latin typeface="+mn-lt"/>
                <a:ea typeface="+mn-ea"/>
                <a:cs typeface="+mn-cs"/>
              </a:rPr>
              <a:t>-accommodates every kind of pharmacy user from young to old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E44FAD-7D63-6044-A85D-05B6F138B28C}" type="slidenum">
              <a:rPr lang="en-US" smtClean="0"/>
              <a:t>12</a:t>
            </a:fld>
            <a:endParaRPr lang="en-US"/>
          </a:p>
        </p:txBody>
      </p:sp>
    </p:spTree>
    <p:extLst>
      <p:ext uri="{BB962C8B-B14F-4D97-AF65-F5344CB8AC3E}">
        <p14:creationId xmlns:p14="http://schemas.microsoft.com/office/powerpoint/2010/main" val="1779748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a:t>
            </a:r>
          </a:p>
        </p:txBody>
      </p:sp>
      <p:sp>
        <p:nvSpPr>
          <p:cNvPr id="4" name="Slide Number Placeholder 3"/>
          <p:cNvSpPr>
            <a:spLocks noGrp="1"/>
          </p:cNvSpPr>
          <p:nvPr>
            <p:ph type="sldNum" sz="quarter" idx="10"/>
          </p:nvPr>
        </p:nvSpPr>
        <p:spPr/>
        <p:txBody>
          <a:bodyPr/>
          <a:lstStyle/>
          <a:p>
            <a:fld id="{FEE44FAD-7D63-6044-A85D-05B6F138B28C}" type="slidenum">
              <a:rPr lang="en-US" smtClean="0"/>
              <a:t>13</a:t>
            </a:fld>
            <a:endParaRPr lang="en-US"/>
          </a:p>
        </p:txBody>
      </p:sp>
    </p:spTree>
    <p:extLst>
      <p:ext uri="{BB962C8B-B14F-4D97-AF65-F5344CB8AC3E}">
        <p14:creationId xmlns:p14="http://schemas.microsoft.com/office/powerpoint/2010/main" val="1487808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EVAN!</a:t>
            </a:r>
          </a:p>
          <a:p>
            <a:r>
              <a:rPr lang="en-US" dirty="0"/>
              <a:t>“Pharmacists lack time to engage guests”</a:t>
            </a:r>
          </a:p>
          <a:p>
            <a:r>
              <a:rPr lang="en-US" dirty="0"/>
              <a:t>“Service differentiates Target from competitors”</a:t>
            </a:r>
          </a:p>
          <a:p>
            <a:endParaRPr lang="en-US" dirty="0"/>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14</a:t>
            </a:fld>
            <a:endParaRPr lang="en-US"/>
          </a:p>
        </p:txBody>
      </p:sp>
    </p:spTree>
    <p:extLst>
      <p:ext uri="{BB962C8B-B14F-4D97-AF65-F5344CB8AC3E}">
        <p14:creationId xmlns:p14="http://schemas.microsoft.com/office/powerpoint/2010/main" val="3850293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FEE44FAD-7D63-6044-A85D-05B6F138B28C}" type="slidenum">
              <a:rPr lang="en-US" smtClean="0"/>
              <a:t>15</a:t>
            </a:fld>
            <a:endParaRPr lang="en-US"/>
          </a:p>
        </p:txBody>
      </p:sp>
    </p:spTree>
    <p:extLst>
      <p:ext uri="{BB962C8B-B14F-4D97-AF65-F5344CB8AC3E}">
        <p14:creationId xmlns:p14="http://schemas.microsoft.com/office/powerpoint/2010/main" val="1834513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BOBBY! (Fill</a:t>
            </a:r>
            <a:r>
              <a:rPr lang="en-US" baseline="0" dirty="0"/>
              <a:t> this in with all your needed info)</a:t>
            </a:r>
            <a:endParaRPr lang="en-US" dirty="0"/>
          </a:p>
          <a:p>
            <a:r>
              <a:rPr lang="en-US" dirty="0"/>
              <a:t>Our estimate leads us to believe that Target Pharmacy will grow 0.2% in market share and increase revenue to $37,880 per store. Across all stores, this becomes a value after costs of $57.1 million. </a:t>
            </a:r>
          </a:p>
        </p:txBody>
      </p:sp>
      <p:sp>
        <p:nvSpPr>
          <p:cNvPr id="4" name="Slide Number Placeholder 3"/>
          <p:cNvSpPr>
            <a:spLocks noGrp="1"/>
          </p:cNvSpPr>
          <p:nvPr>
            <p:ph type="sldNum" sz="quarter" idx="10"/>
          </p:nvPr>
        </p:nvSpPr>
        <p:spPr/>
        <p:txBody>
          <a:bodyPr/>
          <a:lstStyle/>
          <a:p>
            <a:fld id="{FEE44FAD-7D63-6044-A85D-05B6F138B28C}" type="slidenum">
              <a:rPr lang="en-US" smtClean="0"/>
              <a:t>16</a:t>
            </a:fld>
            <a:endParaRPr lang="en-US"/>
          </a:p>
        </p:txBody>
      </p:sp>
    </p:spTree>
    <p:extLst>
      <p:ext uri="{BB962C8B-B14F-4D97-AF65-F5344CB8AC3E}">
        <p14:creationId xmlns:p14="http://schemas.microsoft.com/office/powerpoint/2010/main" val="388894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CLARE!</a:t>
            </a:r>
          </a:p>
          <a:p>
            <a:r>
              <a:rPr lang="en-US" dirty="0"/>
              <a:t>Within several weeks of implementation, </a:t>
            </a:r>
            <a:r>
              <a:rPr lang="en-US" dirty="0" err="1"/>
              <a:t>Pharma</a:t>
            </a:r>
            <a:r>
              <a:rPr lang="en-US" dirty="0"/>
              <a:t>-Booth will successfully shorten pharmacy lines and increase department sales. The new pharmacy technician and iPad station will attract a large portion of the older and younger generations. The pager system and </a:t>
            </a:r>
            <a:r>
              <a:rPr lang="en-US" dirty="0" err="1"/>
              <a:t>Pharma</a:t>
            </a:r>
            <a:r>
              <a:rPr lang="en-US" dirty="0"/>
              <a:t>-Booth location will successfully encourage product exposure as well as sales within other departments. Within a few months, the success of </a:t>
            </a:r>
            <a:r>
              <a:rPr lang="en-US" dirty="0" err="1"/>
              <a:t>Pharma</a:t>
            </a:r>
            <a:r>
              <a:rPr lang="en-US" dirty="0"/>
              <a:t>-Booth shows that it’s ready to move into other stores.</a:t>
            </a:r>
          </a:p>
          <a:p>
            <a:r>
              <a:rPr lang="en-US" dirty="0"/>
              <a:t>SARAH!</a:t>
            </a:r>
          </a:p>
          <a:p>
            <a:r>
              <a:rPr lang="en-US" dirty="0" err="1"/>
              <a:t>Pharma</a:t>
            </a:r>
            <a:r>
              <a:rPr lang="en-US" dirty="0"/>
              <a:t>-Booth is designed to shorten lines for the prescription counter, which in turn will mostly be used for face-to-face interactions between guests and staff, such as specific questions regarding medication. </a:t>
            </a:r>
            <a:r>
              <a:rPr lang="en-US" dirty="0" err="1"/>
              <a:t>Pharma</a:t>
            </a:r>
            <a:r>
              <a:rPr lang="en-US" dirty="0"/>
              <a:t>-Booth also works as an in-store marketing campaign that will convert existing Target guests to the pharmacy, as well as bring in new Target shoppers. Most importantly, </a:t>
            </a:r>
            <a:r>
              <a:rPr lang="en-US" dirty="0" err="1"/>
              <a:t>Pharma</a:t>
            </a:r>
            <a:r>
              <a:rPr lang="en-US" dirty="0"/>
              <a:t>-Booth highlights guests’ in-store experience, which will heighten traffic for Target Pharmacy and other Target departments too.</a:t>
            </a:r>
          </a:p>
          <a:p>
            <a:r>
              <a:rPr lang="en-US" dirty="0"/>
              <a:t>Our </a:t>
            </a:r>
            <a:r>
              <a:rPr lang="en-US" dirty="0" err="1"/>
              <a:t>Pharma</a:t>
            </a:r>
            <a:r>
              <a:rPr lang="en-US" dirty="0"/>
              <a:t>-Booth addresses the most common concern of any shopper, convenience, while confronting Target’s lack of a pharmacy specific marketing strategy. This will enhance Target Pharmacy’s reputation between guests as well as expose the Target Pharmacy brand to the general public.</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18</a:t>
            </a:fld>
            <a:endParaRPr lang="en-US"/>
          </a:p>
        </p:txBody>
      </p:sp>
    </p:spTree>
    <p:extLst>
      <p:ext uri="{BB962C8B-B14F-4D97-AF65-F5344CB8AC3E}">
        <p14:creationId xmlns:p14="http://schemas.microsoft.com/office/powerpoint/2010/main" val="1399878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 News and Cognizant survey of US and Canadian shoppers released in June 2012 reports that while older shoppers prefer store-based methods, shoppers younger than age 45 prefer digital methods of personalization.</a:t>
            </a:r>
          </a:p>
          <a:p>
            <a:r>
              <a:rPr lang="en-US" dirty="0" err="1"/>
              <a:t>iPads</a:t>
            </a:r>
            <a:r>
              <a:rPr lang="en-US" dirty="0"/>
              <a:t> + pharmacy technician serves every age of Target guest, gives them options to pick which way of customer service they prefer</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23</a:t>
            </a:fld>
            <a:endParaRPr lang="en-US"/>
          </a:p>
        </p:txBody>
      </p:sp>
    </p:spTree>
    <p:extLst>
      <p:ext uri="{BB962C8B-B14F-4D97-AF65-F5344CB8AC3E}">
        <p14:creationId xmlns:p14="http://schemas.microsoft.com/office/powerpoint/2010/main" val="2817354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a 2013 Cisco study of</a:t>
            </a:r>
            <a:r>
              <a:rPr lang="en-US" baseline="0" dirty="0"/>
              <a:t> </a:t>
            </a:r>
            <a:r>
              <a:rPr lang="en-US" dirty="0"/>
              <a:t>1,069 US consumers, 47% of whom are aged 18-39. 51% are male.</a:t>
            </a:r>
          </a:p>
        </p:txBody>
      </p:sp>
      <p:sp>
        <p:nvSpPr>
          <p:cNvPr id="4" name="Slide Number Placeholder 3"/>
          <p:cNvSpPr>
            <a:spLocks noGrp="1"/>
          </p:cNvSpPr>
          <p:nvPr>
            <p:ph type="sldNum" sz="quarter" idx="10"/>
          </p:nvPr>
        </p:nvSpPr>
        <p:spPr/>
        <p:txBody>
          <a:bodyPr/>
          <a:lstStyle/>
          <a:p>
            <a:fld id="{FEE44FAD-7D63-6044-A85D-05B6F138B28C}" type="slidenum">
              <a:rPr lang="en-US" smtClean="0"/>
              <a:t>24</a:t>
            </a:fld>
            <a:endParaRPr lang="en-US"/>
          </a:p>
        </p:txBody>
      </p:sp>
    </p:spTree>
    <p:extLst>
      <p:ext uri="{BB962C8B-B14F-4D97-AF65-F5344CB8AC3E}">
        <p14:creationId xmlns:p14="http://schemas.microsoft.com/office/powerpoint/2010/main" val="91832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CLARE!</a:t>
            </a:r>
          </a:p>
          <a:p>
            <a:r>
              <a:rPr lang="en-US" sz="1200" kern="1200" dirty="0">
                <a:solidFill>
                  <a:schemeClr val="tx1"/>
                </a:solidFill>
                <a:effectLst/>
                <a:latin typeface="+mn-lt"/>
                <a:ea typeface="+mn-ea"/>
                <a:cs typeface="+mn-cs"/>
              </a:rPr>
              <a:t>Our campaign is designed to “Target the times”</a:t>
            </a:r>
          </a:p>
          <a:p>
            <a:r>
              <a:rPr lang="en-US" sz="1200" kern="1200" dirty="0">
                <a:solidFill>
                  <a:schemeClr val="tx1"/>
                </a:solidFill>
                <a:effectLst/>
                <a:latin typeface="+mn-lt"/>
                <a:ea typeface="+mn-ea"/>
                <a:cs typeface="+mn-cs"/>
              </a:rPr>
              <a:t>-waiting</a:t>
            </a:r>
            <a:r>
              <a:rPr lang="en-US" sz="1200" kern="1200" baseline="0" dirty="0">
                <a:solidFill>
                  <a:schemeClr val="tx1"/>
                </a:solidFill>
                <a:effectLst/>
                <a:latin typeface="+mn-lt"/>
                <a:ea typeface="+mn-ea"/>
                <a:cs typeface="+mn-cs"/>
              </a:rPr>
              <a:t> in line</a:t>
            </a:r>
          </a:p>
          <a:p>
            <a:r>
              <a:rPr lang="en-US" sz="1200" kern="1200" baseline="0" dirty="0">
                <a:solidFill>
                  <a:schemeClr val="tx1"/>
                </a:solidFill>
                <a:effectLst/>
                <a:latin typeface="+mn-lt"/>
                <a:ea typeface="+mn-ea"/>
                <a:cs typeface="+mn-cs"/>
              </a:rPr>
              <a:t>-bridging gap between generations of customers </a:t>
            </a:r>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2</a:t>
            </a:fld>
            <a:endParaRPr lang="en-US"/>
          </a:p>
        </p:txBody>
      </p:sp>
    </p:spTree>
    <p:extLst>
      <p:ext uri="{BB962C8B-B14F-4D97-AF65-F5344CB8AC3E}">
        <p14:creationId xmlns:p14="http://schemas.microsoft.com/office/powerpoint/2010/main" val="2460688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Apple holds the majority of the tablet market share, making the </a:t>
            </a:r>
            <a:r>
              <a:rPr lang="en-US" sz="1200" kern="1200" dirty="0" err="1">
                <a:solidFill>
                  <a:schemeClr val="tx1"/>
                </a:solidFill>
                <a:effectLst/>
                <a:latin typeface="+mn-lt"/>
                <a:ea typeface="+mn-ea"/>
                <a:cs typeface="+mn-cs"/>
              </a:rPr>
              <a:t>iPad</a:t>
            </a:r>
            <a:r>
              <a:rPr lang="en-US" sz="1200" kern="1200" dirty="0">
                <a:solidFill>
                  <a:schemeClr val="tx1"/>
                </a:solidFill>
                <a:effectLst/>
                <a:latin typeface="+mn-lt"/>
                <a:ea typeface="+mn-ea"/>
                <a:cs typeface="+mn-cs"/>
              </a:rPr>
              <a:t> the tablet that most guests would feel comfortable using. Target also sells the </a:t>
            </a:r>
            <a:r>
              <a:rPr lang="en-US" sz="1200" kern="1200" dirty="0" err="1">
                <a:solidFill>
                  <a:schemeClr val="tx1"/>
                </a:solidFill>
                <a:effectLst/>
                <a:latin typeface="+mn-lt"/>
                <a:ea typeface="+mn-ea"/>
                <a:cs typeface="+mn-cs"/>
              </a:rPr>
              <a:t>iPad</a:t>
            </a:r>
            <a:r>
              <a:rPr lang="en-US" sz="1200" kern="1200" dirty="0">
                <a:solidFill>
                  <a:schemeClr val="tx1"/>
                </a:solidFill>
                <a:effectLst/>
                <a:latin typeface="+mn-lt"/>
                <a:ea typeface="+mn-ea"/>
                <a:cs typeface="+mn-cs"/>
              </a:rPr>
              <a:t> within its stores, which makes it simple for Target to acquire the needed </a:t>
            </a:r>
            <a:r>
              <a:rPr lang="en-US" sz="1200" kern="1200" dirty="0" err="1">
                <a:solidFill>
                  <a:schemeClr val="tx1"/>
                </a:solidFill>
                <a:effectLst/>
                <a:latin typeface="+mn-lt"/>
                <a:ea typeface="+mn-ea"/>
                <a:cs typeface="+mn-cs"/>
              </a:rPr>
              <a:t>iPads</a:t>
            </a:r>
            <a:r>
              <a:rPr lang="en-US" sz="1200" kern="1200" dirty="0">
                <a:solidFill>
                  <a:schemeClr val="tx1"/>
                </a:solidFill>
                <a:effectLst/>
                <a:latin typeface="+mn-lt"/>
                <a:ea typeface="+mn-ea"/>
                <a:cs typeface="+mn-cs"/>
              </a:rPr>
              <a:t> for </a:t>
            </a:r>
            <a:r>
              <a:rPr lang="en-US" sz="1200" kern="1200" dirty="0" err="1">
                <a:solidFill>
                  <a:schemeClr val="tx1"/>
                </a:solidFill>
                <a:effectLst/>
                <a:latin typeface="+mn-lt"/>
                <a:ea typeface="+mn-ea"/>
                <a:cs typeface="+mn-cs"/>
              </a:rPr>
              <a:t>Pharma</a:t>
            </a:r>
            <a:r>
              <a:rPr lang="en-US" sz="1200" kern="1200" dirty="0">
                <a:solidFill>
                  <a:schemeClr val="tx1"/>
                </a:solidFill>
                <a:effectLst/>
                <a:latin typeface="+mn-lt"/>
                <a:ea typeface="+mn-ea"/>
                <a:cs typeface="+mn-cs"/>
              </a:rPr>
              <a:t>-Booth. Because Target already sells </a:t>
            </a:r>
            <a:r>
              <a:rPr lang="en-US" sz="1200" kern="1200" dirty="0" err="1">
                <a:solidFill>
                  <a:schemeClr val="tx1"/>
                </a:solidFill>
                <a:effectLst/>
                <a:latin typeface="+mn-lt"/>
                <a:ea typeface="+mn-ea"/>
                <a:cs typeface="+mn-cs"/>
              </a:rPr>
              <a:t>iPads</a:t>
            </a:r>
            <a:r>
              <a:rPr lang="en-US" sz="1200" kern="1200" dirty="0">
                <a:solidFill>
                  <a:schemeClr val="tx1"/>
                </a:solidFill>
                <a:effectLst/>
                <a:latin typeface="+mn-lt"/>
                <a:ea typeface="+mn-ea"/>
                <a:cs typeface="+mn-cs"/>
              </a:rPr>
              <a:t> in stores, it presents an opportunity for guests to purchase an </a:t>
            </a:r>
            <a:r>
              <a:rPr lang="en-US" sz="1200" kern="1200" dirty="0" err="1">
                <a:solidFill>
                  <a:schemeClr val="tx1"/>
                </a:solidFill>
                <a:effectLst/>
                <a:latin typeface="+mn-lt"/>
                <a:ea typeface="+mn-ea"/>
                <a:cs typeface="+mn-cs"/>
              </a:rPr>
              <a:t>iPad</a:t>
            </a:r>
            <a:r>
              <a:rPr lang="en-US" sz="1200" kern="1200" dirty="0">
                <a:solidFill>
                  <a:schemeClr val="tx1"/>
                </a:solidFill>
                <a:effectLst/>
                <a:latin typeface="+mn-lt"/>
                <a:ea typeface="+mn-ea"/>
                <a:cs typeface="+mn-cs"/>
              </a:rPr>
              <a:t> as well. If a guest uses an </a:t>
            </a:r>
            <a:r>
              <a:rPr lang="en-US" sz="1200" kern="1200" dirty="0" err="1">
                <a:solidFill>
                  <a:schemeClr val="tx1"/>
                </a:solidFill>
                <a:effectLst/>
                <a:latin typeface="+mn-lt"/>
                <a:ea typeface="+mn-ea"/>
                <a:cs typeface="+mn-cs"/>
              </a:rPr>
              <a:t>iPad</a:t>
            </a:r>
            <a:r>
              <a:rPr lang="en-US" sz="1200" kern="1200" dirty="0">
                <a:solidFill>
                  <a:schemeClr val="tx1"/>
                </a:solidFill>
                <a:effectLst/>
                <a:latin typeface="+mn-lt"/>
                <a:ea typeface="+mn-ea"/>
                <a:cs typeface="+mn-cs"/>
              </a:rPr>
              <a:t> for the first time at the </a:t>
            </a:r>
            <a:r>
              <a:rPr lang="en-US" sz="1200" kern="1200" dirty="0" err="1">
                <a:solidFill>
                  <a:schemeClr val="tx1"/>
                </a:solidFill>
                <a:effectLst/>
                <a:latin typeface="+mn-lt"/>
                <a:ea typeface="+mn-ea"/>
                <a:cs typeface="+mn-cs"/>
              </a:rPr>
              <a:t>Pharma</a:t>
            </a:r>
            <a:r>
              <a:rPr lang="en-US" sz="1200" kern="1200" dirty="0">
                <a:solidFill>
                  <a:schemeClr val="tx1"/>
                </a:solidFill>
                <a:effectLst/>
                <a:latin typeface="+mn-lt"/>
                <a:ea typeface="+mn-ea"/>
                <a:cs typeface="+mn-cs"/>
              </a:rPr>
              <a:t>-Booth, she may discover that she has an interest in buying one. </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25</a:t>
            </a:fld>
            <a:endParaRPr lang="en-US"/>
          </a:p>
        </p:txBody>
      </p:sp>
    </p:spTree>
    <p:extLst>
      <p:ext uri="{BB962C8B-B14F-4D97-AF65-F5344CB8AC3E}">
        <p14:creationId xmlns:p14="http://schemas.microsoft.com/office/powerpoint/2010/main" val="51691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Currently, there is no particular marketing campaign targeted towards this unique range of guests. When analyzing Target’s pharmacy, the biggest problem was the guest’s lack of knowledge. The simplest and most affordable way to increase guest awareness would be to create a marketing campaign specifically for the Target pharmacy. </a:t>
            </a:r>
          </a:p>
          <a:p>
            <a:r>
              <a:rPr lang="en-US" sz="1200" b="0" i="0" u="none" strike="noStrike" kern="1200" dirty="0">
                <a:solidFill>
                  <a:schemeClr val="tx1"/>
                </a:solidFill>
                <a:effectLst/>
                <a:latin typeface="+mn-lt"/>
                <a:ea typeface="+mn-ea"/>
                <a:cs typeface="+mn-cs"/>
              </a:rPr>
              <a:t>Create pharmacy specific marketing strategy</a:t>
            </a:r>
          </a:p>
          <a:p>
            <a:endParaRPr lang="en-US" dirty="0"/>
          </a:p>
          <a:p>
            <a:pPr lvl="3" fontAlgn="base"/>
            <a:r>
              <a:rPr lang="en-US" dirty="0"/>
              <a:t>half of social media users under 35 follow their online friends product and service recommendations (social media today) </a:t>
            </a:r>
          </a:p>
          <a:p>
            <a:pPr lvl="3" fontAlgn="base"/>
            <a:r>
              <a:rPr lang="en-US" dirty="0"/>
              <a:t>47% of Americans say Facebook has a greater affect on their purchase habits than any other social media (social media today)</a:t>
            </a:r>
          </a:p>
          <a:p>
            <a:pPr lvl="3" fontAlgn="base"/>
            <a:r>
              <a:rPr lang="en-US" dirty="0"/>
              <a:t>50% of Twitter users are more likely to purchase brands they follow (social media today)</a:t>
            </a:r>
          </a:p>
          <a:p>
            <a:pPr lvl="2" fontAlgn="base"/>
            <a:r>
              <a:rPr lang="en-US" dirty="0"/>
              <a:t>Baby Boomers watch the Second largest amount of TV per month, only behind traditionalists (65+) (Marketing Charts)</a:t>
            </a:r>
          </a:p>
          <a:p>
            <a:pPr lvl="2" fontAlgn="base"/>
            <a:r>
              <a:rPr lang="en-US" dirty="0"/>
              <a:t>82% of adults aged 50+ who use the Internet research health and wellness information online (Resources - 50 facts and fiction)</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27</a:t>
            </a:fld>
            <a:endParaRPr lang="en-US"/>
          </a:p>
        </p:txBody>
      </p:sp>
    </p:spTree>
    <p:extLst>
      <p:ext uri="{BB962C8B-B14F-4D97-AF65-F5344CB8AC3E}">
        <p14:creationId xmlns:p14="http://schemas.microsoft.com/office/powerpoint/2010/main" val="330327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CLARE!</a:t>
            </a:r>
          </a:p>
          <a:p>
            <a:r>
              <a:rPr lang="en-US" dirty="0"/>
              <a:t>Our solution to challenges</a:t>
            </a:r>
            <a:r>
              <a:rPr lang="en-US" baseline="0" dirty="0"/>
              <a:t> Target Pharmacy is facing now. </a:t>
            </a:r>
          </a:p>
          <a:p>
            <a:r>
              <a:rPr lang="en-US" baseline="0" dirty="0"/>
              <a:t>Plan for </a:t>
            </a:r>
            <a:r>
              <a:rPr lang="en-US" baseline="0" dirty="0" err="1"/>
              <a:t>Pharma</a:t>
            </a:r>
            <a:r>
              <a:rPr lang="en-US" baseline="0" dirty="0"/>
              <a:t>-Booth: shorten wait time, convert existing guests to pharmacy users, attract new pharmacy users </a:t>
            </a:r>
            <a:r>
              <a:rPr lang="en-US" dirty="0"/>
              <a:t>Your</a:t>
            </a:r>
            <a:r>
              <a:rPr lang="en-US" baseline="0" dirty="0"/>
              <a:t> one stop for anything and everything Pharmacy </a:t>
            </a:r>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3</a:t>
            </a:fld>
            <a:endParaRPr lang="en-US"/>
          </a:p>
        </p:txBody>
      </p:sp>
    </p:spTree>
    <p:extLst>
      <p:ext uri="{BB962C8B-B14F-4D97-AF65-F5344CB8AC3E}">
        <p14:creationId xmlns:p14="http://schemas.microsoft.com/office/powerpoint/2010/main" val="7261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SARAH!</a:t>
            </a:r>
          </a:p>
          <a:p>
            <a:r>
              <a:rPr lang="en-US" sz="1200" kern="1200" dirty="0">
                <a:solidFill>
                  <a:schemeClr val="tx1"/>
                </a:solidFill>
                <a:effectLst/>
                <a:latin typeface="+mn-lt"/>
                <a:ea typeface="+mn-ea"/>
                <a:cs typeface="+mn-cs"/>
              </a:rPr>
              <a:t>introduce 3 characters</a:t>
            </a:r>
            <a:r>
              <a:rPr lang="en-US" dirty="0">
                <a:effectLst/>
              </a:rPr>
              <a:t> </a:t>
            </a:r>
          </a:p>
          <a:p>
            <a:r>
              <a:rPr lang="en-US" dirty="0">
                <a:effectLst/>
              </a:rPr>
              <a:t>Edna,</a:t>
            </a:r>
            <a:r>
              <a:rPr lang="en-US" baseline="0" dirty="0">
                <a:effectLst/>
              </a:rPr>
              <a:t> Kim, Chad</a:t>
            </a:r>
          </a:p>
          <a:p>
            <a:r>
              <a:rPr lang="en-US" baseline="0" dirty="0">
                <a:effectLst/>
              </a:rPr>
              <a:t>Although these 3 guests are different, they all have one thing in common…</a:t>
            </a:r>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4</a:t>
            </a:fld>
            <a:endParaRPr lang="en-US"/>
          </a:p>
        </p:txBody>
      </p:sp>
    </p:spTree>
    <p:extLst>
      <p:ext uri="{BB962C8B-B14F-4D97-AF65-F5344CB8AC3E}">
        <p14:creationId xmlns:p14="http://schemas.microsoft.com/office/powerpoint/2010/main" val="552188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SARAH!</a:t>
            </a:r>
          </a:p>
        </p:txBody>
      </p:sp>
      <p:sp>
        <p:nvSpPr>
          <p:cNvPr id="4" name="Slide Number Placeholder 3"/>
          <p:cNvSpPr>
            <a:spLocks noGrp="1"/>
          </p:cNvSpPr>
          <p:nvPr>
            <p:ph type="sldNum" sz="quarter" idx="10"/>
          </p:nvPr>
        </p:nvSpPr>
        <p:spPr/>
        <p:txBody>
          <a:bodyPr/>
          <a:lstStyle/>
          <a:p>
            <a:fld id="{FEE44FAD-7D63-6044-A85D-05B6F138B28C}" type="slidenum">
              <a:rPr lang="en-US" smtClean="0"/>
              <a:t>5</a:t>
            </a:fld>
            <a:endParaRPr lang="en-US"/>
          </a:p>
        </p:txBody>
      </p:sp>
    </p:spTree>
    <p:extLst>
      <p:ext uri="{BB962C8B-B14F-4D97-AF65-F5344CB8AC3E}">
        <p14:creationId xmlns:p14="http://schemas.microsoft.com/office/powerpoint/2010/main" val="253639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MICHAEL</a:t>
            </a:r>
          </a:p>
          <a:p>
            <a:r>
              <a:rPr lang="en-US" sz="1200" b="1" dirty="0"/>
              <a:t>Chad is 1</a:t>
            </a:r>
            <a:r>
              <a:rPr lang="en-US" sz="1200" b="1" baseline="0" dirty="0"/>
              <a:t> of the</a:t>
            </a:r>
            <a:r>
              <a:rPr lang="en-US" sz="1200" b="1" dirty="0"/>
              <a:t> 48 mil who will get health care due to </a:t>
            </a:r>
            <a:r>
              <a:rPr lang="en-US" sz="1200" b="1" dirty="0" err="1"/>
              <a:t>affordale</a:t>
            </a:r>
            <a:r>
              <a:rPr lang="en-US" sz="1200" b="1" dirty="0"/>
              <a:t> care act (</a:t>
            </a:r>
            <a:r>
              <a:rPr lang="en-US" sz="1200" b="1" dirty="0" err="1"/>
              <a:t>Nytimes</a:t>
            </a:r>
            <a:r>
              <a:rPr lang="en-US" sz="1200" b="1" dirty="0"/>
              <a:t>)</a:t>
            </a:r>
          </a:p>
          <a:p>
            <a:r>
              <a:rPr lang="en-US" sz="1200" b="1" dirty="0"/>
              <a:t>This</a:t>
            </a:r>
            <a:r>
              <a:rPr lang="en-US" sz="1200" b="1" baseline="0" dirty="0"/>
              <a:t> </a:t>
            </a:r>
            <a:r>
              <a:rPr lang="en-US" sz="1200" b="1" dirty="0"/>
              <a:t>will provide an influx of younger shoppers </a:t>
            </a:r>
          </a:p>
          <a:p>
            <a:r>
              <a:rPr lang="en-US" sz="1200" dirty="0"/>
              <a:t>According to Target executive, Dan </a:t>
            </a:r>
            <a:r>
              <a:rPr lang="en-US" sz="1200" dirty="0" err="1"/>
              <a:t>Dumonsau</a:t>
            </a:r>
            <a:r>
              <a:rPr lang="en-US" sz="1200" dirty="0"/>
              <a:t>, Target is not sure how it is going to approach the huge influx of new customers in the next few months. ACA provides an opportunity to grow Target’s new customer base. The Affordable Care act also brings the challenge of how all pharmacies will deal with the upcoming increase in demand</a:t>
            </a:r>
          </a:p>
          <a:p>
            <a:r>
              <a:rPr lang="en-US" sz="1200" dirty="0"/>
              <a:t>Our</a:t>
            </a:r>
            <a:r>
              <a:rPr lang="en-US" sz="1200" baseline="0" dirty="0"/>
              <a:t> strategy will help Target accommodate this influx of new pharmacy users</a:t>
            </a:r>
            <a:endParaRPr lang="en-US" sz="1200" dirty="0"/>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6</a:t>
            </a:fld>
            <a:endParaRPr lang="en-US"/>
          </a:p>
        </p:txBody>
      </p:sp>
    </p:spTree>
    <p:extLst>
      <p:ext uri="{BB962C8B-B14F-4D97-AF65-F5344CB8AC3E}">
        <p14:creationId xmlns:p14="http://schemas.microsoft.com/office/powerpoint/2010/main" val="253639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MICHAEL</a:t>
            </a:r>
          </a:p>
        </p:txBody>
      </p:sp>
      <p:sp>
        <p:nvSpPr>
          <p:cNvPr id="4" name="Slide Number Placeholder 3"/>
          <p:cNvSpPr>
            <a:spLocks noGrp="1"/>
          </p:cNvSpPr>
          <p:nvPr>
            <p:ph type="sldNum" sz="quarter" idx="10"/>
          </p:nvPr>
        </p:nvSpPr>
        <p:spPr/>
        <p:txBody>
          <a:bodyPr/>
          <a:lstStyle/>
          <a:p>
            <a:fld id="{FEE44FAD-7D63-6044-A85D-05B6F138B28C}" type="slidenum">
              <a:rPr lang="en-US" smtClean="0"/>
              <a:t>7</a:t>
            </a:fld>
            <a:endParaRPr lang="en-US"/>
          </a:p>
        </p:txBody>
      </p:sp>
    </p:spTree>
    <p:extLst>
      <p:ext uri="{BB962C8B-B14F-4D97-AF65-F5344CB8AC3E}">
        <p14:creationId xmlns:p14="http://schemas.microsoft.com/office/powerpoint/2010/main" val="308941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fontAlgn="base"/>
            <a:r>
              <a:rPr lang="en-US" dirty="0"/>
              <a:t>MATT!</a:t>
            </a:r>
          </a:p>
          <a:p>
            <a:pPr lvl="2" fontAlgn="base"/>
            <a:r>
              <a:rPr lang="en-US" dirty="0"/>
              <a:t>The 50+ segment of Boomers accounts for 100 million consumers (Marketing Charts)</a:t>
            </a:r>
          </a:p>
          <a:p>
            <a:pPr lvl="2" fontAlgn="base"/>
            <a:r>
              <a:rPr lang="en-US" dirty="0"/>
              <a:t>Growing senior citizen population</a:t>
            </a:r>
          </a:p>
          <a:p>
            <a:pPr lvl="3" fontAlgn="base"/>
            <a:r>
              <a:rPr lang="en-US" dirty="0"/>
              <a:t>90% of people 65+ use at least 1 prescription a month</a:t>
            </a:r>
          </a:p>
          <a:p>
            <a:pPr lvl="3" fontAlgn="base"/>
            <a:r>
              <a:rPr lang="en-US" dirty="0"/>
              <a:t>65% take 3 per month</a:t>
            </a:r>
          </a:p>
          <a:p>
            <a:pPr lvl="3" fontAlgn="base"/>
            <a:r>
              <a:rPr lang="en-US" dirty="0"/>
              <a:t>13% of US population is 65+, 88.5 Million expected by 2050</a:t>
            </a:r>
          </a:p>
          <a:p>
            <a:pPr lvl="3" fontAlgn="base"/>
            <a:r>
              <a:rPr lang="en-US" b="1" dirty="0"/>
              <a:t>Target research report packet: 5,000 people turn 65 every day - this will account for a growth in older shoppers</a:t>
            </a:r>
            <a:endParaRPr lang="en-US" dirty="0"/>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8</a:t>
            </a:fld>
            <a:endParaRPr lang="en-US"/>
          </a:p>
        </p:txBody>
      </p:sp>
    </p:spTree>
    <p:extLst>
      <p:ext uri="{BB962C8B-B14F-4D97-AF65-F5344CB8AC3E}">
        <p14:creationId xmlns:p14="http://schemas.microsoft.com/office/powerpoint/2010/main" val="253639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a:p>
            <a:r>
              <a:rPr lang="en-US" dirty="0"/>
              <a:t>Presents new/wide opportunity for Target Pharmacy </a:t>
            </a:r>
          </a:p>
          <a:p>
            <a:r>
              <a:rPr lang="en-US" b="1" dirty="0"/>
              <a:t>Want to convert all existing guests to pharmacy guests, and introduce new shoppers to Target through pharmacy</a:t>
            </a:r>
            <a:endParaRPr lang="en-US" dirty="0"/>
          </a:p>
          <a:p>
            <a:endParaRPr lang="en-US" dirty="0"/>
          </a:p>
        </p:txBody>
      </p:sp>
      <p:sp>
        <p:nvSpPr>
          <p:cNvPr id="4" name="Slide Number Placeholder 3"/>
          <p:cNvSpPr>
            <a:spLocks noGrp="1"/>
          </p:cNvSpPr>
          <p:nvPr>
            <p:ph type="sldNum" sz="quarter" idx="10"/>
          </p:nvPr>
        </p:nvSpPr>
        <p:spPr/>
        <p:txBody>
          <a:bodyPr/>
          <a:lstStyle/>
          <a:p>
            <a:fld id="{FEE44FAD-7D63-6044-A85D-05B6F138B28C}" type="slidenum">
              <a:rPr lang="en-US" smtClean="0"/>
              <a:t>9</a:t>
            </a:fld>
            <a:endParaRPr lang="en-US"/>
          </a:p>
        </p:txBody>
      </p:sp>
    </p:spTree>
    <p:extLst>
      <p:ext uri="{BB962C8B-B14F-4D97-AF65-F5344CB8AC3E}">
        <p14:creationId xmlns:p14="http://schemas.microsoft.com/office/powerpoint/2010/main" val="260967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32B4A0-8FB3-C045-808C-73D8092FE20E}" type="datetimeFigureOut">
              <a:rPr lang="en-US" smtClean="0"/>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52924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32B4A0-8FB3-C045-808C-73D8092FE20E}" type="datetimeFigureOut">
              <a:rPr lang="en-US" smtClean="0"/>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350082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32B4A0-8FB3-C045-808C-73D8092FE20E}" type="datetimeFigureOut">
              <a:rPr lang="en-US" smtClean="0"/>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882620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32B4A0-8FB3-C045-808C-73D8092FE20E}" type="datetimeFigureOut">
              <a:rPr lang="en-US" smtClean="0"/>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346340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32B4A0-8FB3-C045-808C-73D8092FE20E}" type="datetimeFigureOut">
              <a:rPr lang="en-US" smtClean="0"/>
              <a:t>10/8/2017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64920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32B4A0-8FB3-C045-808C-73D8092FE20E}" type="datetimeFigureOut">
              <a:rPr lang="en-US" smtClean="0"/>
              <a:t>10/8/2017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388901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32B4A0-8FB3-C045-808C-73D8092FE20E}" type="datetimeFigureOut">
              <a:rPr lang="en-US" smtClean="0"/>
              <a:t>10/8/2017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93649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32B4A0-8FB3-C045-808C-73D8092FE20E}" type="datetimeFigureOut">
              <a:rPr lang="en-US" smtClean="0"/>
              <a:t>10/8/2017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947822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32B4A0-8FB3-C045-808C-73D8092FE20E}" type="datetimeFigureOut">
              <a:rPr lang="en-US" smtClean="0"/>
              <a:t>10/8/2017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1214665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32B4A0-8FB3-C045-808C-73D8092FE20E}" type="datetimeFigureOut">
              <a:rPr lang="en-US" smtClean="0"/>
              <a:t>10/8/2017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213429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32B4A0-8FB3-C045-808C-73D8092FE20E}" type="datetimeFigureOut">
              <a:rPr lang="en-US" smtClean="0"/>
              <a:t>10/8/2017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F61-5C1D-D147-9517-18C54C2F80F3}" type="slidenum">
              <a:rPr lang="en-US" smtClean="0"/>
              <a:t>‹#›</a:t>
            </a:fld>
            <a:endParaRPr lang="en-US"/>
          </a:p>
        </p:txBody>
      </p:sp>
    </p:spTree>
    <p:extLst>
      <p:ext uri="{BB962C8B-B14F-4D97-AF65-F5344CB8AC3E}">
        <p14:creationId xmlns:p14="http://schemas.microsoft.com/office/powerpoint/2010/main" val="2195286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2B4A0-8FB3-C045-808C-73D8092FE20E}" type="datetimeFigureOut">
              <a:rPr lang="en-US" smtClean="0"/>
              <a:t>10/8/2017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F61-5C1D-D147-9517-18C54C2F80F3}" type="slidenum">
              <a:rPr lang="en-US" smtClean="0"/>
              <a:t>‹#›</a:t>
            </a:fld>
            <a:endParaRPr lang="en-US"/>
          </a:p>
        </p:txBody>
      </p:sp>
    </p:spTree>
    <p:extLst>
      <p:ext uri="{BB962C8B-B14F-4D97-AF65-F5344CB8AC3E}">
        <p14:creationId xmlns:p14="http://schemas.microsoft.com/office/powerpoint/2010/main" val="836509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7" name="Title 6"/>
          <p:cNvSpPr>
            <a:spLocks noGrp="1"/>
          </p:cNvSpPr>
          <p:nvPr>
            <p:ph type="ctrTitle"/>
          </p:nvPr>
        </p:nvSpPr>
        <p:spPr>
          <a:xfrm>
            <a:off x="426592" y="2130425"/>
            <a:ext cx="7772400" cy="1470025"/>
          </a:xfrm>
          <a:solidFill>
            <a:schemeClr val="tx2">
              <a:lumMod val="50000"/>
            </a:schemeClr>
          </a:solidFill>
        </p:spPr>
        <p:txBody>
          <a:bodyPr>
            <a:normAutofit/>
          </a:bodyPr>
          <a:lstStyle/>
          <a:p>
            <a:r>
              <a:rPr lang="en-US" sz="7200" dirty="0">
                <a:solidFill>
                  <a:schemeClr val="bg1"/>
                </a:solidFill>
                <a:latin typeface="Algerian" pitchFamily="82" charset="0"/>
              </a:rPr>
              <a:t>B</a:t>
            </a:r>
            <a:r>
              <a:rPr lang="en-US" sz="6000" dirty="0">
                <a:solidFill>
                  <a:schemeClr val="bg1"/>
                </a:solidFill>
                <a:latin typeface="Algerian" pitchFamily="82" charset="0"/>
              </a:rPr>
              <a:t>B</a:t>
            </a:r>
            <a:r>
              <a:rPr lang="en-US" sz="5000" dirty="0">
                <a:solidFill>
                  <a:schemeClr val="bg1"/>
                </a:solidFill>
                <a:latin typeface="Algerian" pitchFamily="82" charset="0"/>
              </a:rPr>
              <a:t>Consulting</a:t>
            </a:r>
          </a:p>
        </p:txBody>
      </p:sp>
      <p:sp>
        <p:nvSpPr>
          <p:cNvPr id="8" name="Subtitle 7"/>
          <p:cNvSpPr>
            <a:spLocks noGrp="1"/>
          </p:cNvSpPr>
          <p:nvPr>
            <p:ph type="subTitle" idx="1"/>
          </p:nvPr>
        </p:nvSpPr>
        <p:spPr>
          <a:xfrm>
            <a:off x="1" y="3848668"/>
            <a:ext cx="9144000" cy="817926"/>
          </a:xfrm>
          <a:solidFill>
            <a:schemeClr val="bg1"/>
          </a:solidFill>
        </p:spPr>
        <p:txBody>
          <a:bodyPr>
            <a:normAutofit/>
          </a:bodyPr>
          <a:lstStyle/>
          <a:p>
            <a:pPr>
              <a:lnSpc>
                <a:spcPct val="200000"/>
              </a:lnSpc>
            </a:pPr>
            <a:r>
              <a:rPr lang="en-US" sz="1800" dirty="0">
                <a:solidFill>
                  <a:srgbClr val="002060"/>
                </a:solidFill>
              </a:rPr>
              <a:t>Clare Bohne • Sarah Golubski • Michael Kalmin • Matt Rubin • Evan Goss • Bobby Mulligan</a:t>
            </a:r>
          </a:p>
        </p:txBody>
      </p:sp>
    </p:spTree>
    <p:extLst>
      <p:ext uri="{BB962C8B-B14F-4D97-AF65-F5344CB8AC3E}">
        <p14:creationId xmlns:p14="http://schemas.microsoft.com/office/powerpoint/2010/main" val="3240028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8862"/>
            <a:ext cx="9144000" cy="39463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2" y="672883"/>
            <a:ext cx="9143999" cy="923330"/>
          </a:xfrm>
          <a:prstGeom prst="rect">
            <a:avLst/>
          </a:prstGeom>
          <a:solidFill>
            <a:schemeClr val="bg1"/>
          </a:solidFill>
        </p:spPr>
        <p:txBody>
          <a:bodyPr wrap="square" rtlCol="0">
            <a:spAutoFit/>
          </a:bodyPr>
          <a:lstStyle/>
          <a:p>
            <a:pPr algn="ctr"/>
            <a:r>
              <a:rPr lang="en-US" sz="5400" b="1" dirty="0">
                <a:solidFill>
                  <a:srgbClr val="CC0000"/>
                </a:solidFill>
                <a:effectLst>
                  <a:outerShdw blurRad="38100" dist="38100" dir="2700000" algn="tl">
                    <a:srgbClr val="000000">
                      <a:alpha val="43137"/>
                    </a:srgbClr>
                  </a:outerShdw>
                </a:effectLst>
              </a:rPr>
              <a:t>37 billion hours per year</a:t>
            </a:r>
            <a:endParaRPr lang="en-US" sz="5400" dirty="0"/>
          </a:p>
        </p:txBody>
      </p:sp>
    </p:spTree>
    <p:extLst>
      <p:ext uri="{BB962C8B-B14F-4D97-AF65-F5344CB8AC3E}">
        <p14:creationId xmlns:p14="http://schemas.microsoft.com/office/powerpoint/2010/main" val="1041534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510732"/>
          </a:xfrm>
          <a:prstGeom prst="rect">
            <a:avLst/>
          </a:prstGeom>
          <a:noFill/>
        </p:spPr>
      </p:pic>
    </p:spTree>
    <p:extLst>
      <p:ext uri="{BB962C8B-B14F-4D97-AF65-F5344CB8AC3E}">
        <p14:creationId xmlns:p14="http://schemas.microsoft.com/office/powerpoint/2010/main" val="110196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1389"/>
            <a:ext cx="5441478" cy="1143000"/>
          </a:xfrm>
        </p:spPr>
        <p:txBody>
          <a:bodyPr>
            <a:noAutofit/>
          </a:bodyPr>
          <a:lstStyle/>
          <a:p>
            <a:pPr>
              <a:spcBef>
                <a:spcPct val="20000"/>
              </a:spcBef>
            </a:pPr>
            <a:r>
              <a:rPr lang="en-US" sz="7200" b="1" dirty="0">
                <a:solidFill>
                  <a:srgbClr val="CC0000"/>
                </a:solidFill>
                <a:effectLst>
                  <a:outerShdw blurRad="38100" dist="38100" dir="2700000" algn="tl">
                    <a:srgbClr val="000000">
                      <a:alpha val="43137"/>
                    </a:srgbClr>
                  </a:outerShdw>
                </a:effectLst>
                <a:latin typeface="+mn-lt"/>
                <a:ea typeface="+mn-ea"/>
                <a:cs typeface="+mn-cs"/>
              </a:rPr>
              <a:t>Bridging the Gap</a:t>
            </a:r>
          </a:p>
        </p:txBody>
      </p:sp>
      <p:pic>
        <p:nvPicPr>
          <p:cNvPr id="2056" name="Picture 8"/>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669" b="95053" l="10000" r="90000"/>
                    </a14:imgEffect>
                  </a14:imgLayer>
                </a14:imgProps>
              </a:ext>
              <a:ext uri="{28A0092B-C50C-407E-A947-70E740481C1C}">
                <a14:useLocalDpi xmlns:a14="http://schemas.microsoft.com/office/drawing/2010/main" val="0"/>
              </a:ext>
            </a:extLst>
          </a:blip>
          <a:srcRect/>
          <a:stretch>
            <a:fillRect/>
          </a:stretch>
        </p:blipFill>
        <p:spPr bwMode="auto">
          <a:xfrm>
            <a:off x="5920732" y="0"/>
            <a:ext cx="3223268" cy="25657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56" b="90000" l="9964" r="89680"/>
                    </a14:imgEffect>
                  </a14:imgLayer>
                </a14:imgProps>
              </a:ext>
              <a:ext uri="{28A0092B-C50C-407E-A947-70E740481C1C}">
                <a14:useLocalDpi xmlns:a14="http://schemas.microsoft.com/office/drawing/2010/main" val="0"/>
              </a:ext>
            </a:extLst>
          </a:blip>
          <a:srcRect/>
          <a:stretch>
            <a:fillRect/>
          </a:stretch>
        </p:blipFill>
        <p:spPr bwMode="auto">
          <a:xfrm>
            <a:off x="2998527" y="2446951"/>
            <a:ext cx="4387756" cy="2810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7">
            <a:extLst>
              <a:ext uri="{28A0092B-C50C-407E-A947-70E740481C1C}">
                <a14:useLocalDpi xmlns:a14="http://schemas.microsoft.com/office/drawing/2010/main" val="0"/>
              </a:ext>
            </a:extLst>
          </a:blip>
          <a:srcRect/>
          <a:stretch>
            <a:fillRect/>
          </a:stretch>
        </p:blipFill>
        <p:spPr bwMode="auto">
          <a:xfrm>
            <a:off x="-1" y="4462819"/>
            <a:ext cx="3343701" cy="2418684"/>
          </a:xfrm>
          <a:prstGeom prst="rect">
            <a:avLst/>
          </a:prstGeom>
          <a:noFill/>
          <a:ln>
            <a:noFill/>
          </a:ln>
        </p:spPr>
      </p:pic>
    </p:spTree>
    <p:extLst>
      <p:ext uri="{BB962C8B-B14F-4D97-AF65-F5344CB8AC3E}">
        <p14:creationId xmlns:p14="http://schemas.microsoft.com/office/powerpoint/2010/main" val="11238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p:cTn id="13" dur="1000" fill="hold"/>
                                        <p:tgtEl>
                                          <p:spTgt spid="2050"/>
                                        </p:tgtEl>
                                        <p:attrNameLst>
                                          <p:attrName>ppt_w</p:attrName>
                                        </p:attrNameLst>
                                      </p:cBhvr>
                                      <p:tavLst>
                                        <p:tav tm="0">
                                          <p:val>
                                            <p:fltVal val="0"/>
                                          </p:val>
                                        </p:tav>
                                        <p:tav tm="100000">
                                          <p:val>
                                            <p:strVal val="#ppt_w"/>
                                          </p:val>
                                        </p:tav>
                                      </p:tavLst>
                                    </p:anim>
                                    <p:anim calcmode="lin" valueType="num">
                                      <p:cBhvr>
                                        <p:cTn id="14" dur="1000" fill="hold"/>
                                        <p:tgtEl>
                                          <p:spTgt spid="2050"/>
                                        </p:tgtEl>
                                        <p:attrNameLst>
                                          <p:attrName>ppt_h</p:attrName>
                                        </p:attrNameLst>
                                      </p:cBhvr>
                                      <p:tavLst>
                                        <p:tav tm="0">
                                          <p:val>
                                            <p:fltVal val="0"/>
                                          </p:val>
                                        </p:tav>
                                        <p:tav tm="100000">
                                          <p:val>
                                            <p:strVal val="#ppt_h"/>
                                          </p:val>
                                        </p:tav>
                                      </p:tavLst>
                                    </p:anim>
                                    <p:anim calcmode="lin" valueType="num">
                                      <p:cBhvr>
                                        <p:cTn id="15" dur="1000" fill="hold"/>
                                        <p:tgtEl>
                                          <p:spTgt spid="2050"/>
                                        </p:tgtEl>
                                        <p:attrNameLst>
                                          <p:attrName>style.rotation</p:attrName>
                                        </p:attrNameLst>
                                      </p:cBhvr>
                                      <p:tavLst>
                                        <p:tav tm="0">
                                          <p:val>
                                            <p:fltVal val="90"/>
                                          </p:val>
                                        </p:tav>
                                        <p:tav tm="100000">
                                          <p:val>
                                            <p:fltVal val="0"/>
                                          </p:val>
                                        </p:tav>
                                      </p:tavLst>
                                    </p:anim>
                                    <p:animEffect transition="in" filter="fade">
                                      <p:cBhvr>
                                        <p:cTn id="16" dur="1000"/>
                                        <p:tgtEl>
                                          <p:spTgt spid="2050"/>
                                        </p:tgtEl>
                                      </p:cBhvr>
                                    </p:animEffect>
                                  </p:childTnLst>
                                </p:cTn>
                              </p:par>
                              <p:par>
                                <p:cTn id="17" presetID="31" presetClass="entr" presetSubtype="0"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anim calcmode="lin" valueType="num">
                                      <p:cBhvr>
                                        <p:cTn id="19" dur="1000" fill="hold"/>
                                        <p:tgtEl>
                                          <p:spTgt spid="2056"/>
                                        </p:tgtEl>
                                        <p:attrNameLst>
                                          <p:attrName>ppt_w</p:attrName>
                                        </p:attrNameLst>
                                      </p:cBhvr>
                                      <p:tavLst>
                                        <p:tav tm="0">
                                          <p:val>
                                            <p:fltVal val="0"/>
                                          </p:val>
                                        </p:tav>
                                        <p:tav tm="100000">
                                          <p:val>
                                            <p:strVal val="#ppt_w"/>
                                          </p:val>
                                        </p:tav>
                                      </p:tavLst>
                                    </p:anim>
                                    <p:anim calcmode="lin" valueType="num">
                                      <p:cBhvr>
                                        <p:cTn id="20" dur="1000" fill="hold"/>
                                        <p:tgtEl>
                                          <p:spTgt spid="2056"/>
                                        </p:tgtEl>
                                        <p:attrNameLst>
                                          <p:attrName>ppt_h</p:attrName>
                                        </p:attrNameLst>
                                      </p:cBhvr>
                                      <p:tavLst>
                                        <p:tav tm="0">
                                          <p:val>
                                            <p:fltVal val="0"/>
                                          </p:val>
                                        </p:tav>
                                        <p:tav tm="100000">
                                          <p:val>
                                            <p:strVal val="#ppt_h"/>
                                          </p:val>
                                        </p:tav>
                                      </p:tavLst>
                                    </p:anim>
                                    <p:anim calcmode="lin" valueType="num">
                                      <p:cBhvr>
                                        <p:cTn id="21" dur="1000" fill="hold"/>
                                        <p:tgtEl>
                                          <p:spTgt spid="2056"/>
                                        </p:tgtEl>
                                        <p:attrNameLst>
                                          <p:attrName>style.rotation</p:attrName>
                                        </p:attrNameLst>
                                      </p:cBhvr>
                                      <p:tavLst>
                                        <p:tav tm="0">
                                          <p:val>
                                            <p:fltVal val="90"/>
                                          </p:val>
                                        </p:tav>
                                        <p:tav tm="100000">
                                          <p:val>
                                            <p:fltVal val="0"/>
                                          </p:val>
                                        </p:tav>
                                      </p:tavLst>
                                    </p:anim>
                                    <p:animEffect transition="in" filter="fade">
                                      <p:cBhvr>
                                        <p:cTn id="22"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884238"/>
          </a:xfrm>
          <a:solidFill>
            <a:schemeClr val="bg1"/>
          </a:solidFill>
        </p:spPr>
        <p:txBody>
          <a:bodyPr/>
          <a:lstStyle/>
          <a:p>
            <a:r>
              <a:rPr lang="en-US" b="1" dirty="0">
                <a:solidFill>
                  <a:srgbClr val="CC0000"/>
                </a:solidFill>
                <a:effectLst>
                  <a:outerShdw blurRad="38100" dist="38100" dir="2700000" algn="tl">
                    <a:srgbClr val="000000">
                      <a:alpha val="43137"/>
                    </a:srgbClr>
                  </a:outerShdw>
                </a:effectLst>
              </a:rPr>
              <a:t>Technology</a:t>
            </a:r>
            <a:endParaRPr lang="en-US" dirty="0"/>
          </a:p>
        </p:txBody>
      </p:sp>
      <p:sp>
        <p:nvSpPr>
          <p:cNvPr id="3" name="Content Placeholder 2"/>
          <p:cNvSpPr>
            <a:spLocks noGrp="1"/>
          </p:cNvSpPr>
          <p:nvPr>
            <p:ph idx="1"/>
          </p:nvPr>
        </p:nvSpPr>
        <p:spPr/>
        <p:txBody>
          <a:bodyPr>
            <a:normAutofit/>
          </a:bodyPr>
          <a:lstStyle/>
          <a:p>
            <a:endParaRPr lang="en-US"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701234"/>
            <a:ext cx="3228975" cy="39522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0" y="1701234"/>
            <a:ext cx="3790950" cy="3790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099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a:solidFill>
            <a:schemeClr val="bg1"/>
          </a:solidFill>
        </p:spPr>
        <p:txBody>
          <a:bodyPr/>
          <a:lstStyle/>
          <a:p>
            <a:r>
              <a:rPr lang="en-US" b="1" dirty="0">
                <a:solidFill>
                  <a:srgbClr val="CC0000"/>
                </a:solidFill>
                <a:effectLst>
                  <a:outerShdw blurRad="38100" dist="38100" dir="2700000" algn="tl">
                    <a:srgbClr val="000000">
                      <a:alpha val="43137"/>
                    </a:srgbClr>
                  </a:outerShdw>
                </a:effectLst>
              </a:rPr>
              <a:t>Face-to-Face Guest Service</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1591293"/>
            <a:ext cx="5714999" cy="4172542"/>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9342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a:solidFill>
            <a:schemeClr val="bg1"/>
          </a:solidFill>
        </p:spPr>
        <p:txBody>
          <a:bodyPr/>
          <a:lstStyle/>
          <a:p>
            <a:r>
              <a:rPr lang="en-US" b="1" dirty="0">
                <a:solidFill>
                  <a:srgbClr val="CC0000"/>
                </a:solidFill>
                <a:effectLst>
                  <a:outerShdw blurRad="38100" dist="38100" dir="2700000" algn="tl">
                    <a:srgbClr val="000000">
                      <a:alpha val="43137"/>
                    </a:srgbClr>
                  </a:outerShdw>
                </a:effectLst>
              </a:rPr>
              <a:t>Our Implementation Timeline</a:t>
            </a:r>
            <a:endParaRPr lang="en-US" dirty="0"/>
          </a:p>
        </p:txBody>
      </p:sp>
      <p:graphicFrame>
        <p:nvGraphicFramePr>
          <p:cNvPr id="13" name="Diagram 12"/>
          <p:cNvGraphicFramePr/>
          <p:nvPr>
            <p:extLst>
              <p:ext uri="{D42A27DB-BD31-4B8C-83A1-F6EECF244321}">
                <p14:modId xmlns:p14="http://schemas.microsoft.com/office/powerpoint/2010/main" val="2812926009"/>
              </p:ext>
            </p:extLst>
          </p:nvPr>
        </p:nvGraphicFramePr>
        <p:xfrm>
          <a:off x="895350" y="1397000"/>
          <a:ext cx="75755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953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9100"/>
            <a:ext cx="9144000" cy="998538"/>
          </a:xfrm>
          <a:solidFill>
            <a:schemeClr val="bg1"/>
          </a:solidFill>
        </p:spPr>
        <p:txBody>
          <a:bodyPr/>
          <a:lstStyle/>
          <a:p>
            <a:r>
              <a:rPr lang="en-US" b="1" dirty="0">
                <a:solidFill>
                  <a:srgbClr val="CC0000"/>
                </a:solidFill>
                <a:effectLst>
                  <a:outerShdw blurRad="38100" dist="38100" dir="2700000" algn="tl">
                    <a:srgbClr val="000000">
                      <a:alpha val="43137"/>
                    </a:srgbClr>
                  </a:outerShdw>
                </a:effectLst>
              </a:rPr>
              <a:t>Financials</a:t>
            </a:r>
            <a:endParaRPr lang="en-US" dirty="0"/>
          </a:p>
        </p:txBody>
      </p:sp>
      <p:sp>
        <p:nvSpPr>
          <p:cNvPr id="3" name="Content Placeholder 2"/>
          <p:cNvSpPr>
            <a:spLocks noGrp="1"/>
          </p:cNvSpPr>
          <p:nvPr>
            <p:ph idx="1"/>
          </p:nvPr>
        </p:nvSpPr>
        <p:spPr>
          <a:xfrm>
            <a:off x="953814" y="2764221"/>
            <a:ext cx="7236372" cy="1734207"/>
          </a:xfrm>
          <a:solidFill>
            <a:schemeClr val="bg1"/>
          </a:solidFill>
        </p:spPr>
        <p:txBody>
          <a:bodyPr>
            <a:normAutofit lnSpcReduction="10000"/>
          </a:bodyPr>
          <a:lstStyle/>
          <a:p>
            <a:pPr marL="0" indent="0" algn="ctr">
              <a:buNone/>
            </a:pPr>
            <a:r>
              <a:rPr lang="en-US" sz="9400" dirty="0">
                <a:solidFill>
                  <a:srgbClr val="FF0000"/>
                </a:solidFill>
                <a:latin typeface="Andalus" panose="02020603050405020304" pitchFamily="18" charset="-78"/>
                <a:cs typeface="Andalus" panose="02020603050405020304" pitchFamily="18" charset="-78"/>
              </a:rPr>
              <a:t>$37,880</a:t>
            </a:r>
          </a:p>
          <a:p>
            <a:pPr marL="0" indent="0" algn="ctr">
              <a:buNone/>
            </a:pPr>
            <a:r>
              <a:rPr lang="en-US" sz="1600" dirty="0">
                <a:solidFill>
                  <a:srgbClr val="FF0000"/>
                </a:solidFill>
                <a:latin typeface="Andalus" panose="02020603050405020304" pitchFamily="18" charset="-78"/>
                <a:cs typeface="Andalus" panose="02020603050405020304" pitchFamily="18" charset="-78"/>
              </a:rPr>
              <a:t>Per Pharmacy Value Increase</a:t>
            </a:r>
            <a:endParaRPr lang="en-US" sz="1200" dirty="0">
              <a:solidFill>
                <a:srgbClr val="FF0000"/>
              </a:solidFill>
              <a:latin typeface="Andalus" panose="02020603050405020304" pitchFamily="18" charset="-78"/>
              <a:cs typeface="Andalus" panose="02020603050405020304" pitchFamily="18" charset="-78"/>
            </a:endParaRPr>
          </a:p>
        </p:txBody>
      </p:sp>
      <p:sp>
        <p:nvSpPr>
          <p:cNvPr id="4" name="TextBox 3"/>
          <p:cNvSpPr txBox="1"/>
          <p:nvPr/>
        </p:nvSpPr>
        <p:spPr>
          <a:xfrm>
            <a:off x="1923393" y="1911624"/>
            <a:ext cx="5297214" cy="369332"/>
          </a:xfrm>
          <a:prstGeom prst="rect">
            <a:avLst/>
          </a:prstGeom>
          <a:solidFill>
            <a:schemeClr val="bg1"/>
          </a:solidFill>
        </p:spPr>
        <p:txBody>
          <a:bodyPr wrap="square" rtlCol="0">
            <a:spAutoFit/>
          </a:bodyPr>
          <a:lstStyle/>
          <a:p>
            <a:pPr algn="ctr"/>
            <a:r>
              <a:rPr lang="en-US" dirty="0">
                <a:solidFill>
                  <a:srgbClr val="FF0000"/>
                </a:solidFill>
              </a:rPr>
              <a:t>Estimated Increase of  1 customer per hour</a:t>
            </a:r>
          </a:p>
        </p:txBody>
      </p:sp>
      <p:sp>
        <p:nvSpPr>
          <p:cNvPr id="5" name="TextBox 4"/>
          <p:cNvSpPr txBox="1"/>
          <p:nvPr/>
        </p:nvSpPr>
        <p:spPr>
          <a:xfrm>
            <a:off x="953815" y="4876800"/>
            <a:ext cx="7317826" cy="369332"/>
          </a:xfrm>
          <a:prstGeom prst="rect">
            <a:avLst/>
          </a:prstGeom>
          <a:solidFill>
            <a:schemeClr val="bg1"/>
          </a:solidFill>
        </p:spPr>
        <p:txBody>
          <a:bodyPr wrap="square" rtlCol="0">
            <a:spAutoFit/>
          </a:bodyPr>
          <a:lstStyle/>
          <a:p>
            <a:r>
              <a:rPr lang="en-US" dirty="0">
                <a:solidFill>
                  <a:srgbClr val="FF0000"/>
                </a:solidFill>
              </a:rPr>
              <a:t>This equals a </a:t>
            </a:r>
            <a:r>
              <a:rPr lang="en-US" b="1" dirty="0">
                <a:solidFill>
                  <a:srgbClr val="FF0000"/>
                </a:solidFill>
              </a:rPr>
              <a:t>0.2% </a:t>
            </a:r>
            <a:r>
              <a:rPr lang="en-US" dirty="0">
                <a:solidFill>
                  <a:srgbClr val="FF0000"/>
                </a:solidFill>
              </a:rPr>
              <a:t>increase in market share and total value of </a:t>
            </a:r>
            <a:r>
              <a:rPr lang="en-US" b="1" dirty="0">
                <a:solidFill>
                  <a:srgbClr val="FF0000"/>
                </a:solidFill>
              </a:rPr>
              <a:t>$57.1 million</a:t>
            </a:r>
          </a:p>
        </p:txBody>
      </p:sp>
    </p:spTree>
    <p:extLst>
      <p:ext uri="{BB962C8B-B14F-4D97-AF65-F5344CB8AC3E}">
        <p14:creationId xmlns:p14="http://schemas.microsoft.com/office/powerpoint/2010/main" val="61576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079734"/>
            <a:ext cx="9143999" cy="705507"/>
          </a:xfrm>
          <a:solidFill>
            <a:schemeClr val="bg1"/>
          </a:solidFill>
        </p:spPr>
        <p:txBody>
          <a:bodyPr>
            <a:normAutofit/>
          </a:bodyPr>
          <a:lstStyle/>
          <a:p>
            <a:pPr marL="0" indent="0" algn="ctr">
              <a:buNone/>
            </a:pPr>
            <a:r>
              <a:rPr lang="en-US" sz="4000" dirty="0">
                <a:solidFill>
                  <a:srgbClr val="FF0000"/>
                </a:solidFill>
              </a:rPr>
              <a:t>Capacity Growth</a:t>
            </a:r>
          </a:p>
          <a:p>
            <a:pPr marL="0" indent="0">
              <a:buNone/>
            </a:pPr>
            <a:endParaRPr lang="en-US" sz="4000" dirty="0"/>
          </a:p>
        </p:txBody>
      </p:sp>
      <p:sp>
        <p:nvSpPr>
          <p:cNvPr id="5" name="Title 1"/>
          <p:cNvSpPr>
            <a:spLocks noGrp="1"/>
          </p:cNvSpPr>
          <p:nvPr>
            <p:ph type="title"/>
          </p:nvPr>
        </p:nvSpPr>
        <p:spPr>
          <a:xfrm>
            <a:off x="0" y="419100"/>
            <a:ext cx="9144000" cy="998538"/>
          </a:xfrm>
          <a:solidFill>
            <a:schemeClr val="bg1"/>
          </a:solidFill>
        </p:spPr>
        <p:txBody>
          <a:bodyPr/>
          <a:lstStyle/>
          <a:p>
            <a:r>
              <a:rPr lang="en-US" b="1" dirty="0">
                <a:solidFill>
                  <a:srgbClr val="CC0000"/>
                </a:solidFill>
                <a:effectLst>
                  <a:outerShdw blurRad="38100" dist="38100" dir="2700000" algn="tl">
                    <a:srgbClr val="000000">
                      <a:alpha val="43137"/>
                    </a:srgbClr>
                  </a:outerShdw>
                </a:effectLst>
              </a:rPr>
              <a:t>Financials</a:t>
            </a:r>
            <a:endParaRPr lang="en-US" dirty="0"/>
          </a:p>
        </p:txBody>
      </p:sp>
      <p:sp>
        <p:nvSpPr>
          <p:cNvPr id="6" name="Content Placeholder 2"/>
          <p:cNvSpPr txBox="1">
            <a:spLocks/>
          </p:cNvSpPr>
          <p:nvPr/>
        </p:nvSpPr>
        <p:spPr>
          <a:xfrm>
            <a:off x="0" y="2921875"/>
            <a:ext cx="9144000" cy="7055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000" dirty="0">
                <a:solidFill>
                  <a:srgbClr val="FF0000"/>
                </a:solidFill>
              </a:rPr>
              <a:t>Additional Sales</a:t>
            </a:r>
            <a:endParaRPr lang="en-US" dirty="0">
              <a:solidFill>
                <a:srgbClr val="FF0000"/>
              </a:solidFill>
            </a:endParaRPr>
          </a:p>
          <a:p>
            <a:pPr marL="0" indent="0">
              <a:buFont typeface="Arial"/>
              <a:buNone/>
            </a:pPr>
            <a:endParaRPr lang="en-US" dirty="0"/>
          </a:p>
        </p:txBody>
      </p:sp>
      <p:sp>
        <p:nvSpPr>
          <p:cNvPr id="7" name="Content Placeholder 2"/>
          <p:cNvSpPr txBox="1">
            <a:spLocks/>
          </p:cNvSpPr>
          <p:nvPr/>
        </p:nvSpPr>
        <p:spPr>
          <a:xfrm>
            <a:off x="0" y="3764016"/>
            <a:ext cx="9143999" cy="7055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4000" dirty="0">
                <a:solidFill>
                  <a:srgbClr val="FF0000"/>
                </a:solidFill>
              </a:rPr>
              <a:t>Lowered Risk</a:t>
            </a:r>
          </a:p>
          <a:p>
            <a:pPr marL="0" indent="0">
              <a:buFont typeface="Arial"/>
              <a:buNone/>
            </a:pPr>
            <a:endParaRPr lang="en-US" sz="4000" dirty="0"/>
          </a:p>
        </p:txBody>
      </p:sp>
    </p:spTree>
    <p:extLst>
      <p:ext uri="{BB962C8B-B14F-4D97-AF65-F5344CB8AC3E}">
        <p14:creationId xmlns:p14="http://schemas.microsoft.com/office/powerpoint/2010/main" val="298694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028761"/>
            <a:ext cx="9144000" cy="707886"/>
          </a:xfrm>
          <a:prstGeom prst="rect">
            <a:avLst/>
          </a:prstGeom>
          <a:solidFill>
            <a:schemeClr val="bg1"/>
          </a:solidFill>
        </p:spPr>
        <p:txBody>
          <a:bodyPr wrap="square" rtlCol="0">
            <a:spAutoFit/>
          </a:bodyPr>
          <a:lstStyle/>
          <a:p>
            <a:pPr algn="ctr">
              <a:spcBef>
                <a:spcPct val="0"/>
              </a:spcBef>
            </a:pPr>
            <a:r>
              <a:rPr lang="en-US" sz="4000" b="1" dirty="0">
                <a:solidFill>
                  <a:srgbClr val="CC0000"/>
                </a:solidFill>
                <a:effectLst>
                  <a:outerShdw blurRad="38100" dist="38100" dir="2700000" algn="tl">
                    <a:srgbClr val="000000">
                      <a:alpha val="43137"/>
                    </a:srgbClr>
                  </a:outerShdw>
                </a:effectLst>
                <a:latin typeface="+mj-lt"/>
                <a:ea typeface="+mj-ea"/>
                <a:cs typeface="+mj-cs"/>
              </a:rPr>
              <a:t>					                </a:t>
            </a:r>
            <a:r>
              <a:rPr lang="en-US" sz="3600" b="1" dirty="0">
                <a:solidFill>
                  <a:srgbClr val="CC0000"/>
                </a:solidFill>
                <a:effectLst>
                  <a:outerShdw blurRad="38100" dist="38100" dir="2700000" algn="tl">
                    <a:srgbClr val="000000">
                      <a:alpha val="43137"/>
                    </a:srgbClr>
                  </a:outerShdw>
                </a:effectLst>
                <a:latin typeface="+mj-lt"/>
                <a:ea typeface="+mj-ea"/>
                <a:cs typeface="+mj-cs"/>
              </a:rPr>
              <a:t>Increased Sales</a:t>
            </a:r>
          </a:p>
        </p:txBody>
      </p:sp>
      <p:pic>
        <p:nvPicPr>
          <p:cNvPr id="4" name="Picture 3"/>
          <p:cNvPicPr>
            <a:picLocks noChangeAspect="1"/>
          </p:cNvPicPr>
          <p:nvPr/>
        </p:nvPicPr>
        <p:blipFill>
          <a:blip r:embed="rId3"/>
          <a:stretch>
            <a:fillRect/>
          </a:stretch>
        </p:blipFill>
        <p:spPr>
          <a:xfrm>
            <a:off x="0" y="1417638"/>
            <a:ext cx="4070121" cy="2222500"/>
          </a:xfrm>
          <a:prstGeom prst="rect">
            <a:avLst/>
          </a:prstGeom>
        </p:spPr>
      </p:pic>
      <p:sp>
        <p:nvSpPr>
          <p:cNvPr id="2" name="Title 1"/>
          <p:cNvSpPr>
            <a:spLocks noGrp="1"/>
          </p:cNvSpPr>
          <p:nvPr>
            <p:ph type="title"/>
          </p:nvPr>
        </p:nvSpPr>
        <p:spPr>
          <a:xfrm>
            <a:off x="0" y="438150"/>
            <a:ext cx="9144000" cy="979488"/>
          </a:xfrm>
          <a:solidFill>
            <a:schemeClr val="bg1"/>
          </a:solidFill>
        </p:spPr>
        <p:txBody>
          <a:bodyPr>
            <a:noAutofit/>
          </a:bodyPr>
          <a:lstStyle/>
          <a:p>
            <a:r>
              <a:rPr lang="en-US" b="1" dirty="0">
                <a:solidFill>
                  <a:srgbClr val="CC0000"/>
                </a:solidFill>
                <a:effectLst>
                  <a:outerShdw blurRad="38100" dist="38100" dir="2700000" algn="tl">
                    <a:srgbClr val="000000">
                      <a:alpha val="43137"/>
                    </a:srgbClr>
                  </a:outerShdw>
                </a:effectLst>
              </a:rPr>
              <a:t>Creating the Time Saving Pharmacy</a:t>
            </a:r>
          </a:p>
        </p:txBody>
      </p:sp>
      <p:sp>
        <p:nvSpPr>
          <p:cNvPr id="5" name="TextBox 4"/>
          <p:cNvSpPr txBox="1"/>
          <p:nvPr/>
        </p:nvSpPr>
        <p:spPr>
          <a:xfrm>
            <a:off x="0" y="4644571"/>
            <a:ext cx="9144000" cy="646331"/>
          </a:xfrm>
          <a:prstGeom prst="rect">
            <a:avLst/>
          </a:prstGeom>
          <a:solidFill>
            <a:schemeClr val="bg1"/>
          </a:solidFill>
        </p:spPr>
        <p:txBody>
          <a:bodyPr wrap="square" rtlCol="0">
            <a:spAutoFit/>
          </a:bodyPr>
          <a:lstStyle/>
          <a:p>
            <a:pPr>
              <a:spcBef>
                <a:spcPct val="0"/>
              </a:spcBef>
            </a:pPr>
            <a:r>
              <a:rPr lang="en-US" sz="3600" b="1" dirty="0">
                <a:solidFill>
                  <a:srgbClr val="CC0000"/>
                </a:solidFill>
                <a:effectLst>
                  <a:outerShdw blurRad="38100" dist="38100" dir="2700000" algn="tl">
                    <a:srgbClr val="000000">
                      <a:alpha val="43137"/>
                    </a:srgbClr>
                  </a:outerShdw>
                </a:effectLst>
                <a:latin typeface="+mj-lt"/>
                <a:ea typeface="+mj-ea"/>
                <a:cs typeface="+mj-cs"/>
              </a:rPr>
              <a:t>			Shorter lines</a:t>
            </a:r>
          </a:p>
        </p:txBody>
      </p:sp>
      <p:pic>
        <p:nvPicPr>
          <p:cNvPr id="8" name="Picture 7"/>
          <p:cNvPicPr>
            <a:picLocks noChangeAspect="1"/>
          </p:cNvPicPr>
          <p:nvPr/>
        </p:nvPicPr>
        <p:blipFill rotWithShape="1">
          <a:blip r:embed="rId4"/>
          <a:srcRect l="3881" t="5886" r="69364" b="32946"/>
          <a:stretch/>
        </p:blipFill>
        <p:spPr>
          <a:xfrm>
            <a:off x="6697506" y="3272605"/>
            <a:ext cx="2446494" cy="3585395"/>
          </a:xfrm>
          <a:prstGeom prst="rect">
            <a:avLst/>
          </a:prstGeom>
        </p:spPr>
      </p:pic>
    </p:spTree>
    <p:extLst>
      <p:ext uri="{BB962C8B-B14F-4D97-AF65-F5344CB8AC3E}">
        <p14:creationId xmlns:p14="http://schemas.microsoft.com/office/powerpoint/2010/main" val="180036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crunchycarpets.com/wp-content/uploads/2013/06/FL_135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17" y="-92329"/>
            <a:ext cx="10446235" cy="69679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1204868" y="1844423"/>
            <a:ext cx="7522064" cy="3044248"/>
          </a:xfrm>
        </p:spPr>
        <p:txBody>
          <a:bodyPr>
            <a:normAutofit/>
          </a:bodyPr>
          <a:lstStyle/>
          <a:p>
            <a:r>
              <a:rPr lang="en-US" sz="80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sto MT" panose="02040603050505030304" pitchFamily="18" charset="0"/>
              </a:rPr>
              <a:t>Q&amp;A</a:t>
            </a:r>
          </a:p>
        </p:txBody>
      </p:sp>
    </p:spTree>
    <p:extLst>
      <p:ext uri="{BB962C8B-B14F-4D97-AF65-F5344CB8AC3E}">
        <p14:creationId xmlns:p14="http://schemas.microsoft.com/office/powerpoint/2010/main" val="4277522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crunchycarpets.com/wp-content/uploads/2013/06/FL_135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17" y="-92329"/>
            <a:ext cx="10446235" cy="696797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ctrTitle"/>
          </p:nvPr>
        </p:nvSpPr>
        <p:spPr>
          <a:xfrm>
            <a:off x="1204868" y="1844423"/>
            <a:ext cx="7522064" cy="3044248"/>
          </a:xfrm>
        </p:spPr>
        <p:txBody>
          <a:bodyPr>
            <a:normAutofit/>
          </a:bodyPr>
          <a:lstStyle/>
          <a:p>
            <a:r>
              <a:rPr lang="en-US" sz="80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latin typeface="Calisto MT" panose="02040603050505030304" pitchFamily="18" charset="0"/>
              </a:rPr>
              <a:t>Target the Times</a:t>
            </a:r>
          </a:p>
        </p:txBody>
      </p:sp>
    </p:spTree>
    <p:extLst>
      <p:ext uri="{BB962C8B-B14F-4D97-AF65-F5344CB8AC3E}">
        <p14:creationId xmlns:p14="http://schemas.microsoft.com/office/powerpoint/2010/main" val="165567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C0000"/>
                </a:solidFill>
                <a:effectLst>
                  <a:outerShdw blurRad="38100" dist="38100" dir="2700000" algn="tl">
                    <a:srgbClr val="000000">
                      <a:alpha val="43137"/>
                    </a:srgbClr>
                  </a:outerShdw>
                </a:effectLst>
              </a:rPr>
              <a:t>Germs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304" y="1604396"/>
            <a:ext cx="4670280" cy="4670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9522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576126">
            <a:off x="1269041" y="3299258"/>
            <a:ext cx="3610632" cy="36106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875882" y="571500"/>
            <a:ext cx="8229600" cy="1143000"/>
          </a:xfrm>
        </p:spPr>
        <p:txBody>
          <a:bodyPr>
            <a:normAutofit/>
          </a:bodyPr>
          <a:lstStyle/>
          <a:p>
            <a:r>
              <a:rPr lang="en-US" b="1" dirty="0">
                <a:solidFill>
                  <a:srgbClr val="CC0000"/>
                </a:solidFill>
                <a:effectLst>
                  <a:outerShdw blurRad="38100" dist="38100" dir="2700000" algn="tl">
                    <a:srgbClr val="000000">
                      <a:alpha val="43137"/>
                    </a:srgbClr>
                  </a:outerShdw>
                </a:effectLst>
              </a:rPr>
              <a:t>Stealing</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080" y="1798720"/>
            <a:ext cx="3897204" cy="37994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71" y="-157656"/>
            <a:ext cx="5141495" cy="38561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3534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C0000"/>
                </a:solidFill>
                <a:effectLst>
                  <a:outerShdw blurRad="38100" dist="38100" dir="2700000" algn="tl">
                    <a:srgbClr val="000000">
                      <a:alpha val="43137"/>
                    </a:srgbClr>
                  </a:outerShdw>
                </a:effectLst>
              </a:rPr>
              <a:t>Product Placement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417638"/>
            <a:ext cx="6969767" cy="47219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850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C0000"/>
                </a:solidFill>
                <a:effectLst>
                  <a:outerShdw blurRad="38100" dist="38100" dir="2700000" algn="tl">
                    <a:srgbClr val="000000">
                      <a:alpha val="43137"/>
                    </a:srgbClr>
                  </a:outerShdw>
                </a:effectLst>
              </a:rPr>
              <a:t>Technician +  iPads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725" y="1667020"/>
            <a:ext cx="6419275" cy="35007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8" name="Picture 6" descr="http://cdn.macrumors.com/article-new/2013/01/ipad5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60660">
            <a:off x="617192" y="2512639"/>
            <a:ext cx="2836267" cy="392483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67824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1283533">
            <a:off x="405072" y="864433"/>
            <a:ext cx="8229600" cy="1143000"/>
          </a:xfrm>
        </p:spPr>
        <p:txBody>
          <a:bodyPr>
            <a:normAutofit fontScale="90000"/>
          </a:bodyPr>
          <a:lstStyle/>
          <a:p>
            <a:r>
              <a:rPr lang="en-US" sz="2000" dirty="0"/>
              <a:t>“</a:t>
            </a:r>
            <a:r>
              <a:rPr lang="en-US" sz="4900" b="1" dirty="0">
                <a:solidFill>
                  <a:srgbClr val="CC0000"/>
                </a:solidFill>
                <a:effectLst>
                  <a:outerShdw blurRad="38100" dist="38100" dir="2700000" algn="tl">
                    <a:srgbClr val="000000">
                      <a:alpha val="43137"/>
                    </a:srgbClr>
                  </a:outerShdw>
                </a:effectLst>
              </a:rPr>
              <a:t>71%</a:t>
            </a:r>
            <a:r>
              <a:rPr lang="en-US" sz="2200" b="1" dirty="0">
                <a:solidFill>
                  <a:srgbClr val="FF0000"/>
                </a:solidFill>
                <a:effectLst>
                  <a:outerShdw blurRad="38100" dist="38100" dir="2700000" algn="tl">
                    <a:srgbClr val="000000">
                      <a:alpha val="43137"/>
                    </a:srgbClr>
                  </a:outerShdw>
                </a:effectLst>
              </a:rPr>
              <a:t> </a:t>
            </a:r>
            <a:r>
              <a:rPr lang="en-US" sz="2000" dirty="0"/>
              <a:t>of consumers want to be able to access a range of digital content while in-store. To meet that need, </a:t>
            </a:r>
            <a:r>
              <a:rPr lang="en-US" sz="4000" b="1" dirty="0">
                <a:solidFill>
                  <a:srgbClr val="CC0000"/>
                </a:solidFill>
                <a:effectLst>
                  <a:outerShdw blurRad="38100" dist="38100" dir="2700000" algn="tl">
                    <a:srgbClr val="000000">
                      <a:alpha val="43137"/>
                    </a:srgbClr>
                  </a:outerShdw>
                </a:effectLst>
              </a:rPr>
              <a:t>retailers need to be prepared to offer various mobile and touchscreen experiences.”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85" y="2881746"/>
            <a:ext cx="7301173" cy="39762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695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7549" y="485247"/>
            <a:ext cx="8229600" cy="1143000"/>
          </a:xfrm>
        </p:spPr>
        <p:txBody>
          <a:bodyPr>
            <a:normAutofit/>
          </a:bodyPr>
          <a:lstStyle/>
          <a:p>
            <a:r>
              <a:rPr lang="en-US" b="1" dirty="0">
                <a:solidFill>
                  <a:srgbClr val="CC0000"/>
                </a:solidFill>
                <a:effectLst>
                  <a:outerShdw blurRad="38100" dist="38100" dir="2700000" algn="tl">
                    <a:srgbClr val="000000">
                      <a:alpha val="43137"/>
                    </a:srgbClr>
                  </a:outerShdw>
                </a:effectLst>
              </a:rPr>
              <a:t>Why </a:t>
            </a:r>
            <a:r>
              <a:rPr lang="en-US" b="1" dirty="0" err="1">
                <a:solidFill>
                  <a:srgbClr val="CC0000"/>
                </a:solidFill>
                <a:effectLst>
                  <a:outerShdw blurRad="38100" dist="38100" dir="2700000" algn="tl">
                    <a:srgbClr val="000000">
                      <a:alpha val="43137"/>
                    </a:srgbClr>
                  </a:outerShdw>
                </a:effectLst>
              </a:rPr>
              <a:t>iPads</a:t>
            </a:r>
            <a:r>
              <a:rPr lang="en-US" b="1" dirty="0">
                <a:solidFill>
                  <a:srgbClr val="CC0000"/>
                </a:solidFill>
                <a:effectLst>
                  <a:outerShdw blurRad="38100" dist="38100" dir="2700000" algn="tl">
                    <a:srgbClr val="000000">
                      <a:alpha val="43137"/>
                    </a:srgbClr>
                  </a:outerShdw>
                </a:effectLst>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74771"/>
            <a:ext cx="5701780" cy="46498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502" y="238722"/>
            <a:ext cx="3925042" cy="39250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392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3164"/>
            <a:ext cx="6723374" cy="3988586"/>
          </a:xfrm>
          <a:prstGeom prst="rect">
            <a:avLst/>
          </a:prstGeom>
          <a:noFill/>
          <a:ln w="9525">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Title 1"/>
          <p:cNvSpPr>
            <a:spLocks noGrp="1"/>
          </p:cNvSpPr>
          <p:nvPr>
            <p:ph type="title"/>
          </p:nvPr>
        </p:nvSpPr>
        <p:spPr>
          <a:xfrm>
            <a:off x="391887" y="510639"/>
            <a:ext cx="4975760" cy="1260116"/>
          </a:xfrm>
        </p:spPr>
        <p:txBody>
          <a:bodyPr>
            <a:noAutofit/>
          </a:bodyPr>
          <a:lstStyle/>
          <a:p>
            <a:r>
              <a:rPr lang="en-US" b="1" dirty="0">
                <a:solidFill>
                  <a:srgbClr val="CC0000"/>
                </a:solidFill>
                <a:effectLst>
                  <a:outerShdw blurRad="38100" dist="38100" dir="2700000" algn="tl">
                    <a:srgbClr val="000000">
                      <a:alpha val="43137"/>
                    </a:srgbClr>
                  </a:outerShdw>
                </a:effectLst>
              </a:rPr>
              <a:t>Location, Location, </a:t>
            </a:r>
            <a:br>
              <a:rPr lang="en-US" b="1" dirty="0">
                <a:solidFill>
                  <a:srgbClr val="CC0000"/>
                </a:solidFill>
                <a:effectLst>
                  <a:outerShdw blurRad="38100" dist="38100" dir="2700000" algn="tl">
                    <a:srgbClr val="000000">
                      <a:alpha val="43137"/>
                    </a:srgbClr>
                  </a:outerShdw>
                </a:effectLst>
              </a:rPr>
            </a:br>
            <a:r>
              <a:rPr lang="en-US" b="1" dirty="0">
                <a:solidFill>
                  <a:srgbClr val="CC0000"/>
                </a:solidFill>
                <a:effectLst>
                  <a:outerShdw blurRad="38100" dist="38100" dir="2700000" algn="tl">
                    <a:srgbClr val="000000">
                      <a:alpha val="43137"/>
                    </a:srgbClr>
                  </a:outerShdw>
                </a:effectLst>
              </a:rPr>
              <a:t>Location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672" y="0"/>
            <a:ext cx="2827327" cy="3123210"/>
          </a:xfrm>
          <a:prstGeom prst="rect">
            <a:avLst/>
          </a:prstGeom>
        </p:spPr>
      </p:pic>
      <p:pic>
        <p:nvPicPr>
          <p:cNvPr id="10" name="Picture 9"/>
          <p:cNvPicPr>
            <a:picLocks noChangeAspect="1"/>
          </p:cNvPicPr>
          <p:nvPr/>
        </p:nvPicPr>
        <p:blipFill>
          <a:blip r:embed="rId4"/>
          <a:stretch>
            <a:fillRect/>
          </a:stretch>
        </p:blipFill>
        <p:spPr>
          <a:xfrm>
            <a:off x="7752900" y="2308328"/>
            <a:ext cx="150084" cy="150084"/>
          </a:xfrm>
          <a:prstGeom prst="rect">
            <a:avLst/>
          </a:prstGeom>
        </p:spPr>
      </p:pic>
    </p:spTree>
    <p:extLst>
      <p:ext uri="{BB962C8B-B14F-4D97-AF65-F5344CB8AC3E}">
        <p14:creationId xmlns:p14="http://schemas.microsoft.com/office/powerpoint/2010/main" val="2077797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rot="603772">
            <a:off x="3506581" y="3388750"/>
            <a:ext cx="5373396" cy="3023059"/>
          </a:xfrm>
          <a:prstGeom prst="rect">
            <a:avLst/>
          </a:prstGeom>
        </p:spPr>
      </p:pic>
      <p:sp>
        <p:nvSpPr>
          <p:cNvPr id="2" name="Title 1"/>
          <p:cNvSpPr>
            <a:spLocks noGrp="1"/>
          </p:cNvSpPr>
          <p:nvPr>
            <p:ph type="title"/>
          </p:nvPr>
        </p:nvSpPr>
        <p:spPr>
          <a:xfrm>
            <a:off x="457202" y="94318"/>
            <a:ext cx="8229600" cy="1143000"/>
          </a:xfrm>
        </p:spPr>
        <p:txBody>
          <a:bodyPr>
            <a:normAutofit/>
          </a:bodyPr>
          <a:lstStyle/>
          <a:p>
            <a:r>
              <a:rPr lang="en-US" b="1" dirty="0">
                <a:solidFill>
                  <a:srgbClr val="CC0000"/>
                </a:solidFill>
                <a:effectLst>
                  <a:outerShdw blurRad="38100" dist="38100" dir="2700000" algn="tl">
                    <a:srgbClr val="000000">
                      <a:alpha val="43137"/>
                    </a:srgbClr>
                  </a:outerShdw>
                </a:effectLst>
              </a:rPr>
              <a:t>Marketing Strategies</a:t>
            </a:r>
          </a:p>
        </p:txBody>
      </p:sp>
      <p:pic>
        <p:nvPicPr>
          <p:cNvPr id="5" name="Picture 4"/>
          <p:cNvPicPr>
            <a:picLocks noChangeAspect="1"/>
          </p:cNvPicPr>
          <p:nvPr/>
        </p:nvPicPr>
        <p:blipFill>
          <a:blip r:embed="rId4"/>
          <a:stretch>
            <a:fillRect/>
          </a:stretch>
        </p:blipFill>
        <p:spPr>
          <a:xfrm>
            <a:off x="-492679" y="1164044"/>
            <a:ext cx="2808174" cy="1868713"/>
          </a:xfrm>
          <a:prstGeom prst="rect">
            <a:avLst/>
          </a:prstGeom>
        </p:spPr>
      </p:pic>
      <p:pic>
        <p:nvPicPr>
          <p:cNvPr id="6" name="Picture 5"/>
          <p:cNvPicPr>
            <a:picLocks noChangeAspect="1"/>
          </p:cNvPicPr>
          <p:nvPr/>
        </p:nvPicPr>
        <p:blipFill>
          <a:blip r:embed="rId5"/>
          <a:stretch>
            <a:fillRect/>
          </a:stretch>
        </p:blipFill>
        <p:spPr>
          <a:xfrm>
            <a:off x="1782366" y="1160695"/>
            <a:ext cx="1872062" cy="1872062"/>
          </a:xfrm>
          <a:prstGeom prst="rect">
            <a:avLst/>
          </a:prstGeom>
        </p:spPr>
      </p:pic>
      <p:pic>
        <p:nvPicPr>
          <p:cNvPr id="7" name="Picture 6"/>
          <p:cNvPicPr>
            <a:picLocks noChangeAspect="1"/>
          </p:cNvPicPr>
          <p:nvPr/>
        </p:nvPicPr>
        <p:blipFill>
          <a:blip r:embed="rId6"/>
          <a:stretch>
            <a:fillRect/>
          </a:stretch>
        </p:blipFill>
        <p:spPr>
          <a:xfrm>
            <a:off x="3646714" y="1164044"/>
            <a:ext cx="1886857" cy="1886857"/>
          </a:xfrm>
          <a:prstGeom prst="rect">
            <a:avLst/>
          </a:prstGeom>
        </p:spPr>
      </p:pic>
      <p:pic>
        <p:nvPicPr>
          <p:cNvPr id="8" name="Picture 7"/>
          <p:cNvPicPr>
            <a:picLocks noChangeAspect="1"/>
          </p:cNvPicPr>
          <p:nvPr/>
        </p:nvPicPr>
        <p:blipFill>
          <a:blip r:embed="rId7"/>
          <a:stretch>
            <a:fillRect/>
          </a:stretch>
        </p:blipFill>
        <p:spPr>
          <a:xfrm>
            <a:off x="5406571" y="1068114"/>
            <a:ext cx="2021963" cy="2021963"/>
          </a:xfrm>
          <a:prstGeom prst="rect">
            <a:avLst/>
          </a:prstGeom>
        </p:spPr>
      </p:pic>
      <p:pic>
        <p:nvPicPr>
          <p:cNvPr id="9" name="Picture 8"/>
          <p:cNvPicPr>
            <a:picLocks noChangeAspect="1"/>
          </p:cNvPicPr>
          <p:nvPr/>
        </p:nvPicPr>
        <p:blipFill>
          <a:blip r:embed="rId8"/>
          <a:stretch>
            <a:fillRect/>
          </a:stretch>
        </p:blipFill>
        <p:spPr>
          <a:xfrm>
            <a:off x="7243532" y="1164044"/>
            <a:ext cx="1900467" cy="1926033"/>
          </a:xfrm>
          <a:prstGeom prst="rect">
            <a:avLst/>
          </a:prstGeom>
        </p:spPr>
      </p:pic>
      <p:pic>
        <p:nvPicPr>
          <p:cNvPr id="11" name="Picture 10"/>
          <p:cNvPicPr>
            <a:picLocks noChangeAspect="1"/>
          </p:cNvPicPr>
          <p:nvPr/>
        </p:nvPicPr>
        <p:blipFill>
          <a:blip r:embed="rId9"/>
          <a:stretch>
            <a:fillRect/>
          </a:stretch>
        </p:blipFill>
        <p:spPr>
          <a:xfrm rot="20833091">
            <a:off x="-13462" y="4158004"/>
            <a:ext cx="3051228" cy="2565937"/>
          </a:xfrm>
          <a:prstGeom prst="rect">
            <a:avLst/>
          </a:prstGeom>
        </p:spPr>
      </p:pic>
    </p:spTree>
    <p:extLst>
      <p:ext uri="{BB962C8B-B14F-4D97-AF65-F5344CB8AC3E}">
        <p14:creationId xmlns:p14="http://schemas.microsoft.com/office/powerpoint/2010/main" val="387848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23078"/>
            <a:ext cx="9144000" cy="1042158"/>
          </a:xfrm>
          <a:prstGeom prst="rect">
            <a:avLst/>
          </a:prstGeom>
        </p:spPr>
      </p:pic>
      <p:sp>
        <p:nvSpPr>
          <p:cNvPr id="2" name="TextBox 1"/>
          <p:cNvSpPr txBox="1"/>
          <p:nvPr/>
        </p:nvSpPr>
        <p:spPr>
          <a:xfrm>
            <a:off x="1316519" y="46469"/>
            <a:ext cx="6505154" cy="923330"/>
          </a:xfrm>
          <a:prstGeom prst="rect">
            <a:avLst/>
          </a:prstGeom>
          <a:noFill/>
        </p:spPr>
        <p:txBody>
          <a:bodyPr wrap="square" rtlCol="0">
            <a:spAutoFit/>
          </a:bodyPr>
          <a:lstStyle/>
          <a:p>
            <a:pPr algn="ctr"/>
            <a:r>
              <a:rPr lang="en-US" sz="5400" b="1" dirty="0">
                <a:solidFill>
                  <a:srgbClr val="CC0000"/>
                </a:solidFill>
                <a:effectLst>
                  <a:outerShdw blurRad="38100" dist="38100" dir="2700000" algn="tl">
                    <a:srgbClr val="000000">
                      <a:alpha val="43137"/>
                    </a:srgbClr>
                  </a:outerShdw>
                </a:effectLst>
              </a:rPr>
              <a:t>Welcome to </a:t>
            </a:r>
          </a:p>
        </p:txBody>
      </p:sp>
      <p:pic>
        <p:nvPicPr>
          <p:cNvPr id="6" name="Picture 5" descr="https://lh4.googleusercontent.com/Ghr5Q6_8G7_1yfwXlrVHe2YDVP-nSXekYWNQMv5V8UcHqEg-NjE-fNse8pq-LjhXr37837vpyWkHi2TfMwEG4ofiuLxMrjsNsKW1QjOLdJZUFc7ktBrCC_8qFA"/>
          <p:cNvPicPr/>
          <p:nvPr/>
        </p:nvPicPr>
        <p:blipFill>
          <a:blip r:embed="rId4">
            <a:extLst>
              <a:ext uri="{28A0092B-C50C-407E-A947-70E740481C1C}">
                <a14:useLocalDpi xmlns:a14="http://schemas.microsoft.com/office/drawing/2010/main" val="0"/>
              </a:ext>
            </a:extLst>
          </a:blip>
          <a:srcRect/>
          <a:stretch>
            <a:fillRect/>
          </a:stretch>
        </p:blipFill>
        <p:spPr bwMode="auto">
          <a:xfrm>
            <a:off x="1599247" y="2548584"/>
            <a:ext cx="5945505" cy="333946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75294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08265"/>
            <a:ext cx="9144000" cy="1143000"/>
          </a:xfrm>
          <a:solidFill>
            <a:schemeClr val="bg1"/>
          </a:solidFill>
        </p:spPr>
        <p:txBody>
          <a:bodyPr>
            <a:noAutofit/>
          </a:bodyPr>
          <a:lstStyle/>
          <a:p>
            <a:r>
              <a:rPr lang="en-US" sz="8000" b="1" dirty="0">
                <a:solidFill>
                  <a:srgbClr val="CC0000"/>
                </a:solidFill>
                <a:effectLst>
                  <a:outerShdw blurRad="38100" dist="38100" dir="2700000" algn="tl">
                    <a:srgbClr val="000000">
                      <a:alpha val="43137"/>
                    </a:srgbClr>
                  </a:outerShdw>
                </a:effectLst>
                <a:latin typeface="+mn-lt"/>
                <a:ea typeface="+mn-ea"/>
                <a:cs typeface="+mn-cs"/>
              </a:rPr>
              <a:t>Meet</a:t>
            </a:r>
            <a:r>
              <a:rPr lang="en-US" sz="8000" dirty="0"/>
              <a:t> </a:t>
            </a:r>
            <a:r>
              <a:rPr lang="en-US" sz="8000" b="1" dirty="0">
                <a:solidFill>
                  <a:srgbClr val="CC0000"/>
                </a:solidFill>
                <a:effectLst>
                  <a:outerShdw blurRad="38100" dist="38100" dir="2700000" algn="tl">
                    <a:srgbClr val="000000">
                      <a:alpha val="43137"/>
                    </a:srgbClr>
                  </a:outerShdw>
                </a:effectLst>
                <a:latin typeface="+mn-lt"/>
                <a:ea typeface="+mn-ea"/>
                <a:cs typeface="+mn-cs"/>
              </a:rPr>
              <a:t>Our</a:t>
            </a:r>
            <a:r>
              <a:rPr lang="en-US" sz="8000" dirty="0"/>
              <a:t> </a:t>
            </a:r>
            <a:r>
              <a:rPr lang="en-US" sz="8000" b="1" dirty="0">
                <a:solidFill>
                  <a:srgbClr val="CC0000"/>
                </a:solidFill>
                <a:effectLst>
                  <a:outerShdw blurRad="38100" dist="38100" dir="2700000" algn="tl">
                    <a:srgbClr val="000000">
                      <a:alpha val="43137"/>
                    </a:srgbClr>
                  </a:outerShdw>
                </a:effectLst>
                <a:latin typeface="+mn-lt"/>
                <a:ea typeface="+mn-ea"/>
                <a:cs typeface="+mn-cs"/>
              </a:rPr>
              <a:t>Guests…</a:t>
            </a:r>
          </a:p>
        </p:txBody>
      </p:sp>
      <p:sp>
        <p:nvSpPr>
          <p:cNvPr id="4" name="AutoShape 2" descr="https://mail-attachment.googleusercontent.com/attachment/u/0/?saduie=AG9B_P-0j11JNjZuhNtCiX2LE_Jm&amp;attid=0.1&amp;disp=emb&amp;view=att&amp;th=14278156fd48011d"/>
          <p:cNvSpPr>
            <a:spLocks noChangeAspect="1" noChangeArrowheads="1"/>
          </p:cNvSpPr>
          <p:nvPr/>
        </p:nvSpPr>
        <p:spPr bwMode="auto">
          <a:xfrm>
            <a:off x="63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81469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94780"/>
            <a:ext cx="9144000" cy="1107996"/>
          </a:xfrm>
          <a:prstGeom prst="rect">
            <a:avLst/>
          </a:prstGeom>
          <a:solidFill>
            <a:schemeClr val="bg1"/>
          </a:solidFill>
        </p:spPr>
        <p:txBody>
          <a:bodyPr wrap="square" rtlCol="0">
            <a:spAutoFit/>
          </a:bodyPr>
          <a:lstStyle/>
          <a:p>
            <a:pPr algn="r"/>
            <a:r>
              <a:rPr lang="en-US" sz="6600" b="1" dirty="0">
                <a:solidFill>
                  <a:srgbClr val="CC0000"/>
                </a:solidFill>
                <a:effectLst>
                  <a:outerShdw blurRad="38100" dist="38100" dir="2700000" algn="tl">
                    <a:srgbClr val="000000">
                      <a:alpha val="43137"/>
                    </a:srgbClr>
                  </a:outerShdw>
                </a:effectLst>
              </a:rPr>
              <a:t>Kim</a:t>
            </a:r>
            <a:endParaRPr lang="en-US" sz="66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1094780"/>
            <a:ext cx="6477000" cy="5251918"/>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2242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14883"/>
            <a:ext cx="9144000" cy="923330"/>
          </a:xfrm>
          <a:prstGeom prst="rect">
            <a:avLst/>
          </a:prstGeom>
          <a:solidFill>
            <a:schemeClr val="bg1"/>
          </a:solidFill>
        </p:spPr>
        <p:txBody>
          <a:bodyPr wrap="square" rtlCol="0">
            <a:spAutoFit/>
          </a:bodyPr>
          <a:lstStyle/>
          <a:p>
            <a:r>
              <a:rPr lang="en-US" sz="5400" b="1" dirty="0">
                <a:solidFill>
                  <a:srgbClr val="CC0000"/>
                </a:solidFill>
                <a:effectLst>
                  <a:outerShdw blurRad="38100" dist="38100" dir="2700000" algn="tl">
                    <a:srgbClr val="000000">
                      <a:alpha val="43137"/>
                    </a:srgbClr>
                  </a:outerShdw>
                </a:effectLst>
              </a:rPr>
              <a:t>											Chad</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424933"/>
            <a:ext cx="3943350" cy="5921365"/>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3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00156"/>
            <a:ext cx="9144000" cy="1333498"/>
          </a:xfrm>
          <a:solidFill>
            <a:schemeClr val="bg1"/>
          </a:solidFill>
        </p:spPr>
        <p:txBody>
          <a:bodyPr>
            <a:noAutofit/>
          </a:bodyPr>
          <a:lstStyle/>
          <a:p>
            <a:pPr marL="0" indent="0" algn="ctr">
              <a:buNone/>
            </a:pPr>
            <a:r>
              <a:rPr lang="en-US" sz="7200" b="1" dirty="0">
                <a:solidFill>
                  <a:srgbClr val="CC0000"/>
                </a:solidFill>
                <a:effectLst>
                  <a:outerShdw blurRad="38100" dist="38100" dir="2700000" algn="tl">
                    <a:srgbClr val="000000">
                      <a:alpha val="43137"/>
                    </a:srgbClr>
                  </a:outerShdw>
                </a:effectLst>
              </a:rPr>
              <a:t>1 of 48 Million</a:t>
            </a:r>
            <a:endParaRPr lang="en-US" sz="7200" b="1"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264" y="2533654"/>
            <a:ext cx="4427063" cy="3484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7572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19899"/>
            <a:ext cx="9144000" cy="923330"/>
          </a:xfrm>
          <a:prstGeom prst="rect">
            <a:avLst/>
          </a:prstGeom>
          <a:solidFill>
            <a:schemeClr val="bg1"/>
          </a:solidFill>
        </p:spPr>
        <p:txBody>
          <a:bodyPr wrap="square" rtlCol="0">
            <a:spAutoFit/>
          </a:bodyPr>
          <a:lstStyle/>
          <a:p>
            <a:r>
              <a:rPr lang="en-US" sz="5400" b="1" dirty="0">
                <a:solidFill>
                  <a:srgbClr val="CC0000"/>
                </a:solidFill>
                <a:effectLst>
                  <a:outerShdw blurRad="38100" dist="38100" dir="2700000" algn="tl">
                    <a:srgbClr val="000000">
                      <a:alpha val="43137"/>
                    </a:srgbClr>
                  </a:outerShdw>
                </a:effectLst>
              </a:rPr>
              <a:t>													Edna</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49" y="467499"/>
            <a:ext cx="4286251" cy="5620236"/>
          </a:xfrm>
          <a:prstGeom prst="rect">
            <a:avLst/>
          </a:prstGeom>
          <a:ln>
            <a:noFill/>
          </a:ln>
          <a:effectLst>
            <a:softEdge rad="112500"/>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44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4350"/>
            <a:ext cx="9144000" cy="903288"/>
          </a:xfrm>
          <a:solidFill>
            <a:schemeClr val="bg1"/>
          </a:solidFill>
        </p:spPr>
        <p:txBody>
          <a:bodyPr>
            <a:noAutofit/>
          </a:bodyPr>
          <a:lstStyle/>
          <a:p>
            <a:pPr>
              <a:spcBef>
                <a:spcPct val="20000"/>
              </a:spcBef>
            </a:pPr>
            <a:r>
              <a:rPr lang="en-US" sz="7200" b="1" dirty="0">
                <a:solidFill>
                  <a:srgbClr val="CC0000"/>
                </a:solidFill>
                <a:effectLst>
                  <a:outerShdw blurRad="38100" dist="38100" dir="2700000" algn="tl">
                    <a:srgbClr val="000000">
                      <a:alpha val="43137"/>
                    </a:srgbClr>
                  </a:outerShdw>
                </a:effectLst>
                <a:latin typeface="+mn-lt"/>
                <a:ea typeface="+mn-ea"/>
                <a:cs typeface="+mn-cs"/>
              </a:rPr>
              <a:t>Opportunities</a:t>
            </a:r>
          </a:p>
        </p:txBody>
      </p:sp>
      <p:pic>
        <p:nvPicPr>
          <p:cNvPr id="4" name="Picture 2" descr="C:\Users\Sarah Golubski\Desktop\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684338"/>
            <a:ext cx="8557146" cy="46351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221818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 - &amp;quot;BBConsulting&amp;quot;&quot;/&gt;&lt;property id=&quot;20307&quot; value=&quot;276&quot;/&gt;&lt;/object&gt;&lt;object type=&quot;3&quot; unique_id=&quot;10004&quot;&gt;&lt;property id=&quot;20148&quot; value=&quot;5&quot;/&gt;&lt;property id=&quot;20300&quot; value=&quot;Slide 4 - &amp;quot;Meet Our Guests…&amp;quot;&quot;/&gt;&lt;property id=&quot;20307&quot; value=&quot;277&quot;/&gt;&lt;/object&gt;&lt;object type=&quot;3&quot; unique_id=&quot;10005&quot;&gt;&lt;property id=&quot;20148&quot; value=&quot;5&quot;/&gt;&lt;property id=&quot;20300&quot; value=&quot;Slide 2 - &amp;quot;Target the Times&amp;quot;&quot;/&gt;&lt;property id=&quot;20307&quot; value=&quot;256&quot;/&gt;&lt;/object&gt;&lt;object type=&quot;3&quot; unique_id=&quot;10006&quot;&gt;&lt;property id=&quot;20148&quot; value=&quot;5&quot;/&gt;&lt;property id=&quot;20300&quot; value=&quot;Slide 3&quot;/&gt;&lt;property id=&quot;20307&quot; value=&quot;266&quot;/&gt;&lt;/object&gt;&lt;object type=&quot;3&quot; unique_id=&quot;10007&quot;&gt;&lt;property id=&quot;20148&quot; value=&quot;5&quot;/&gt;&lt;property id=&quot;20300&quot; value=&quot;Slide 10&quot;/&gt;&lt;property id=&quot;20307&quot; value=&quot;283&quot;/&gt;&lt;/object&gt;&lt;object type=&quot;3&quot; unique_id=&quot;10008&quot;&gt;&lt;property id=&quot;20148&quot; value=&quot;5&quot;/&gt;&lt;property id=&quot;20300&quot; value=&quot;Slide 12 - &amp;quot;Bridging the Gap&amp;quot;&quot;/&gt;&lt;property id=&quot;20307&quot; value=&quot;268&quot;/&gt;&lt;/object&gt;&lt;object type=&quot;3&quot; unique_id=&quot;10010&quot;&gt;&lt;property id=&quot;20148&quot; value=&quot;5&quot;/&gt;&lt;property id=&quot;20300&quot; value=&quot;Slide 6&quot;/&gt;&lt;property id=&quot;20307&quot; value=&quot;287&quot;/&gt;&lt;/object&gt;&lt;object type=&quot;3&quot; unique_id=&quot;10011&quot;&gt;&lt;property id=&quot;20148&quot; value=&quot;5&quot;/&gt;&lt;property id=&quot;20300&quot; value=&quot;Slide 9 - &amp;quot;Opportunities&amp;quot;&quot;/&gt;&lt;property id=&quot;20307&quot; value=&quot;278&quot;/&gt;&lt;/object&gt;&lt;object type=&quot;3&quot; unique_id=&quot;10012&quot;&gt;&lt;property id=&quot;20148&quot; value=&quot;5&quot;/&gt;&lt;property id=&quot;20300&quot; value=&quot;Slide 11&quot;/&gt;&lt;property id=&quot;20307&quot; value=&quot;267&quot;/&gt;&lt;/object&gt;&lt;object type=&quot;3&quot; unique_id=&quot;10013&quot;&gt;&lt;property id=&quot;20148&quot; value=&quot;5&quot;/&gt;&lt;property id=&quot;20300&quot; value=&quot;Slide 13 - &amp;quot;Technology&amp;quot;&quot;/&gt;&lt;property id=&quot;20307&quot; value=&quot;285&quot;/&gt;&lt;/object&gt;&lt;object type=&quot;3&quot; unique_id=&quot;10014&quot;&gt;&lt;property id=&quot;20148&quot; value=&quot;5&quot;/&gt;&lt;property id=&quot;20300&quot; value=&quot;Slide 15 - &amp;quot;Our Implementation Timeline&amp;quot;&quot;/&gt;&lt;property id=&quot;20307&quot; value=&quot;269&quot;/&gt;&lt;/object&gt;&lt;object type=&quot;3&quot; unique_id=&quot;10015&quot;&gt;&lt;property id=&quot;20148&quot; value=&quot;5&quot;/&gt;&lt;property id=&quot;20300&quot; value=&quot;Slide 16 - &amp;quot;Financials&amp;quot;&quot;/&gt;&lt;property id=&quot;20307&quot; value=&quot;270&quot;/&gt;&lt;/object&gt;&lt;object type=&quot;3&quot; unique_id=&quot;10019&quot;&gt;&lt;property id=&quot;20148&quot; value=&quot;5&quot;/&gt;&lt;property id=&quot;20300&quot; value=&quot;Slide 18 - &amp;quot;Q&amp;amp;A?&amp;quot;&quot;/&gt;&lt;property id=&quot;20307&quot; value=&quot;264&quot;/&gt;&lt;/object&gt;&lt;object type=&quot;3&quot; unique_id=&quot;10020&quot;&gt;&lt;property id=&quot;20148&quot; value=&quot;5&quot;/&gt;&lt;property id=&quot;20300&quot; value=&quot;Slide 19 - &amp;quot;Germs&amp;quot;&quot;/&gt;&lt;property id=&quot;20307&quot; value=&quot;280&quot;/&gt;&lt;/object&gt;&lt;object type=&quot;3&quot; unique_id=&quot;10021&quot;&gt;&lt;property id=&quot;20148&quot; value=&quot;5&quot;/&gt;&lt;property id=&quot;20300&quot; value=&quot;Slide 20 - &amp;quot;Stealing&amp;quot;&quot;/&gt;&lt;property id=&quot;20307&quot; value=&quot;272&quot;/&gt;&lt;/object&gt;&lt;object type=&quot;3&quot; unique_id=&quot;10022&quot;&gt;&lt;property id=&quot;20148&quot; value=&quot;5&quot;/&gt;&lt;property id=&quot;20300&quot; value=&quot;Slide 21 - &amp;quot;Product Placement&amp;quot;&quot;/&gt;&lt;property id=&quot;20307&quot; value=&quot;279&quot;/&gt;&lt;/object&gt;&lt;object type=&quot;3&quot; unique_id=&quot;10023&quot;&gt;&lt;property id=&quot;20148&quot; value=&quot;5&quot;/&gt;&lt;property id=&quot;20300&quot; value=&quot;Slide 22 - &amp;quot;Technician +  iPads&amp;quot;&quot;/&gt;&lt;property id=&quot;20307&quot; value=&quot;281&quot;/&gt;&lt;/object&gt;&lt;object type=&quot;3&quot; unique_id=&quot;10024&quot;&gt;&lt;property id=&quot;20148&quot; value=&quot;5&quot;/&gt;&lt;property id=&quot;20300&quot; value=&quot;Slide 23 - &amp;quot;“71% of consumers want to be able to access a range of digital content while in-store. To meet that need, retailer&quot;/&gt;&lt;property id=&quot;20307&quot; value=&quot;282&quot;/&gt;&lt;/object&gt;&lt;object type=&quot;3&quot; unique_id=&quot;10025&quot;&gt;&lt;property id=&quot;20148&quot; value=&quot;5&quot;/&gt;&lt;property id=&quot;20300&quot; value=&quot;Slide 24 - &amp;quot;Why iPads?&amp;quot;&quot;/&gt;&lt;property id=&quot;20307&quot; value=&quot;284&quot;/&gt;&lt;/object&gt;&lt;object type=&quot;3&quot; unique_id=&quot;10026&quot;&gt;&lt;property id=&quot;20148&quot; value=&quot;5&quot;/&gt;&lt;property id=&quot;20300&quot; value=&quot;Slide 25 - &amp;quot;Location, Location,  Location&amp;quot;&quot;/&gt;&lt;property id=&quot;20307&quot; value=&quot;263&quot;/&gt;&lt;/object&gt;&lt;object type=&quot;3&quot; unique_id=&quot;10027&quot;&gt;&lt;property id=&quot;20148&quot; value=&quot;5&quot;/&gt;&lt;property id=&quot;20300&quot; value=&quot;Slide 26 - &amp;quot;Marketing Strategies&amp;quot;&quot;/&gt;&lt;property id=&quot;20307&quot; value=&quot;261&quot;/&gt;&lt;/object&gt;&lt;object type=&quot;3&quot; unique_id=&quot;10649&quot;&gt;&lt;property id=&quot;20148&quot; value=&quot;5&quot;/&gt;&lt;property id=&quot;20300&quot; value=&quot;Slide 8&quot;/&gt;&lt;property id=&quot;20307&quot; value=&quot;288&quot;/&gt;&lt;/object&gt;&lt;object type=&quot;3&quot; unique_id=&quot;10650&quot;&gt;&lt;property id=&quot;20148&quot; value=&quot;5&quot;/&gt;&lt;property id=&quot;20300&quot; value=&quot;Slide 5&quot;/&gt;&lt;property id=&quot;20307&quot; value=&quot;289&quot;/&gt;&lt;/object&gt;&lt;object type=&quot;3&quot; unique_id=&quot;10736&quot;&gt;&lt;property id=&quot;20148&quot; value=&quot;5&quot;/&gt;&lt;property id=&quot;20300&quot; value=&quot;Slide 7&quot;/&gt;&lt;property id=&quot;20307&quot; value=&quot;290&quot;/&gt;&lt;/object&gt;&lt;object type=&quot;3&quot; unique_id=&quot;11056&quot;&gt;&lt;property id=&quot;20148&quot; value=&quot;5&quot;/&gt;&lt;property id=&quot;20300&quot; value=&quot;Slide 14 - &amp;quot;Face-to-Face Guest Service&amp;quot;&quot;/&gt;&lt;property id=&quot;20307&quot; value=&quot;291&quot;/&gt;&lt;/object&gt;&lt;object type=&quot;3&quot; unique_id=&quot;11057&quot;&gt;&lt;property id=&quot;20148&quot; value=&quot;5&quot;/&gt;&lt;property id=&quot;20300&quot; value=&quot;Slide 17 - &amp;quot;Creating the Time Saving Pharmacy&amp;quot;&quot;/&gt;&lt;property id=&quot;20307&quot; value=&quot;292&quot;/&gt;&lt;/object&gt;&lt;/object&gt;&lt;object type=&quot;8&quot; unique_id=&quot;10054&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585</TotalTime>
  <Words>1228</Words>
  <Application>Microsoft Office PowerPoint</Application>
  <PresentationFormat>On-screen Show (4:3)</PresentationFormat>
  <Paragraphs>128</Paragraphs>
  <Slides>27</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Algerian</vt:lpstr>
      <vt:lpstr>Andalus</vt:lpstr>
      <vt:lpstr>Arial</vt:lpstr>
      <vt:lpstr>Calibri</vt:lpstr>
      <vt:lpstr>Calisto MT</vt:lpstr>
      <vt:lpstr>Office Theme</vt:lpstr>
      <vt:lpstr>BBConsulting</vt:lpstr>
      <vt:lpstr>Target the Times</vt:lpstr>
      <vt:lpstr>PowerPoint Presentation</vt:lpstr>
      <vt:lpstr>Meet Our Guests…</vt:lpstr>
      <vt:lpstr>PowerPoint Presentation</vt:lpstr>
      <vt:lpstr>PowerPoint Presentation</vt:lpstr>
      <vt:lpstr>PowerPoint Presentation</vt:lpstr>
      <vt:lpstr>PowerPoint Presentation</vt:lpstr>
      <vt:lpstr>Opportunities</vt:lpstr>
      <vt:lpstr>PowerPoint Presentation</vt:lpstr>
      <vt:lpstr>PowerPoint Presentation</vt:lpstr>
      <vt:lpstr>Bridging the Gap</vt:lpstr>
      <vt:lpstr>Technology</vt:lpstr>
      <vt:lpstr>Face-to-Face Guest Service</vt:lpstr>
      <vt:lpstr>Our Implementation Timeline</vt:lpstr>
      <vt:lpstr>Financials</vt:lpstr>
      <vt:lpstr>Financials</vt:lpstr>
      <vt:lpstr>Creating the Time Saving Pharmacy</vt:lpstr>
      <vt:lpstr>Q&amp;A</vt:lpstr>
      <vt:lpstr>Germs</vt:lpstr>
      <vt:lpstr>Stealing</vt:lpstr>
      <vt:lpstr>Product Placement</vt:lpstr>
      <vt:lpstr>Technician +  iPads</vt:lpstr>
      <vt:lpstr>“71% of consumers want to be able to access a range of digital content while in-store. To meet that need, retailers need to be prepared to offer various mobile and touchscreen experiences.”</vt:lpstr>
      <vt:lpstr>Why iPads?</vt:lpstr>
      <vt:lpstr>Location, Location,  Location</vt:lpstr>
      <vt:lpstr>Marketing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the Times</dc:title>
  <dc:creator>Bobby Mulligan</dc:creator>
  <cp:lastModifiedBy>Bobby Mulligan</cp:lastModifiedBy>
  <cp:revision>98</cp:revision>
  <dcterms:created xsi:type="dcterms:W3CDTF">2013-10-17T20:19:21Z</dcterms:created>
  <dcterms:modified xsi:type="dcterms:W3CDTF">2017-10-09T01:37:11Z</dcterms:modified>
</cp:coreProperties>
</file>